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0" r:id="rId2"/>
  </p:sldMasterIdLst>
  <p:notesMasterIdLst>
    <p:notesMasterId r:id="rId11"/>
  </p:notesMasterIdLst>
  <p:sldIdLst>
    <p:sldId id="256" r:id="rId3"/>
    <p:sldId id="257" r:id="rId4"/>
    <p:sldId id="258" r:id="rId5"/>
    <p:sldId id="259" r:id="rId6"/>
    <p:sldId id="260" r:id="rId7"/>
    <p:sldId id="267" r:id="rId8"/>
    <p:sldId id="273" r:id="rId9"/>
    <p:sldId id="27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8" autoAdjust="0"/>
    <p:restoredTop sz="86239" autoAdjust="0"/>
  </p:normalViewPr>
  <p:slideViewPr>
    <p:cSldViewPr snapToGrid="0">
      <p:cViewPr varScale="1">
        <p:scale>
          <a:sx n="79" d="100"/>
          <a:sy n="79" d="100"/>
        </p:scale>
        <p:origin x="352" y="200"/>
      </p:cViewPr>
      <p:guideLst/>
    </p:cSldViewPr>
  </p:slideViewPr>
  <p:outlineViewPr>
    <p:cViewPr>
      <p:scale>
        <a:sx n="33" d="100"/>
        <a:sy n="33" d="100"/>
      </p:scale>
      <p:origin x="0" y="-41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C20BB3-3CCB-4FE5-991B-82F6BCB48AF3}" type="datetimeFigureOut">
              <a:rPr lang="en-US" smtClean="0"/>
              <a:t>9/25/20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746DE6-3336-457D-A091-FA20AC1C536E}" type="slidenum">
              <a:rPr lang="en-US" smtClean="0"/>
              <a:t>‹Nº›</a:t>
            </a:fld>
            <a:endParaRPr lang="en-US"/>
          </a:p>
        </p:txBody>
      </p:sp>
    </p:spTree>
    <p:extLst>
      <p:ext uri="{BB962C8B-B14F-4D97-AF65-F5344CB8AC3E}">
        <p14:creationId xmlns:p14="http://schemas.microsoft.com/office/powerpoint/2010/main" val="491328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1</a:t>
            </a:fld>
            <a:endParaRPr lang="en-US"/>
          </a:p>
        </p:txBody>
      </p:sp>
    </p:spTree>
    <p:extLst>
      <p:ext uri="{BB962C8B-B14F-4D97-AF65-F5344CB8AC3E}">
        <p14:creationId xmlns:p14="http://schemas.microsoft.com/office/powerpoint/2010/main" val="491328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E0746DE6-3336-457D-A091-FA20AC1C536E}" type="slidenum">
              <a:rPr lang="en-US" smtClean="0"/>
              <a:t>2</a:t>
            </a:fld>
            <a:endParaRPr lang="en-US"/>
          </a:p>
        </p:txBody>
      </p:sp>
    </p:spTree>
    <p:extLst>
      <p:ext uri="{BB962C8B-B14F-4D97-AF65-F5344CB8AC3E}">
        <p14:creationId xmlns:p14="http://schemas.microsoft.com/office/powerpoint/2010/main" val="1783399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E0746DE6-3336-457D-A091-FA20AC1C536E}" type="slidenum">
              <a:rPr lang="en-US" smtClean="0"/>
              <a:t>3</a:t>
            </a:fld>
            <a:endParaRPr lang="en-US"/>
          </a:p>
        </p:txBody>
      </p:sp>
    </p:spTree>
    <p:extLst>
      <p:ext uri="{BB962C8B-B14F-4D97-AF65-F5344CB8AC3E}">
        <p14:creationId xmlns:p14="http://schemas.microsoft.com/office/powerpoint/2010/main" val="4003801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4</a:t>
            </a:fld>
            <a:endParaRPr lang="en-US"/>
          </a:p>
        </p:txBody>
      </p:sp>
    </p:spTree>
    <p:extLst>
      <p:ext uri="{BB962C8B-B14F-4D97-AF65-F5344CB8AC3E}">
        <p14:creationId xmlns:p14="http://schemas.microsoft.com/office/powerpoint/2010/main" val="371840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5</a:t>
            </a:fld>
            <a:endParaRPr lang="en-US"/>
          </a:p>
        </p:txBody>
      </p:sp>
    </p:spTree>
    <p:extLst>
      <p:ext uri="{BB962C8B-B14F-4D97-AF65-F5344CB8AC3E}">
        <p14:creationId xmlns:p14="http://schemas.microsoft.com/office/powerpoint/2010/main" val="15615247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6</a:t>
            </a:fld>
            <a:endParaRPr lang="en-US"/>
          </a:p>
        </p:txBody>
      </p:sp>
    </p:spTree>
    <p:extLst>
      <p:ext uri="{BB962C8B-B14F-4D97-AF65-F5344CB8AC3E}">
        <p14:creationId xmlns:p14="http://schemas.microsoft.com/office/powerpoint/2010/main" val="19058057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7</a:t>
            </a:fld>
            <a:endParaRPr lang="en-US"/>
          </a:p>
        </p:txBody>
      </p:sp>
    </p:spTree>
    <p:extLst>
      <p:ext uri="{BB962C8B-B14F-4D97-AF65-F5344CB8AC3E}">
        <p14:creationId xmlns:p14="http://schemas.microsoft.com/office/powerpoint/2010/main" val="1242276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8</a:t>
            </a:fld>
            <a:endParaRPr lang="en-US"/>
          </a:p>
        </p:txBody>
      </p:sp>
    </p:spTree>
    <p:extLst>
      <p:ext uri="{BB962C8B-B14F-4D97-AF65-F5344CB8AC3E}">
        <p14:creationId xmlns:p14="http://schemas.microsoft.com/office/powerpoint/2010/main" val="1903541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9/25/20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282912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1388053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9/25/20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20803896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4260" y="462455"/>
            <a:ext cx="10515600" cy="822263"/>
          </a:xfrm>
        </p:spPr>
        <p:txBody>
          <a:bodyPr>
            <a:normAutofit/>
          </a:bodyPr>
          <a:lstStyle>
            <a:lvl1pPr>
              <a:defRPr sz="3600">
                <a:solidFill>
                  <a:srgbClr val="D24726"/>
                </a:solidFill>
                <a:latin typeface="Segoe UI Light" panose="020B0502040204020203" pitchFamily="34" charset="0"/>
                <a:cs typeface="Segoe UI Light" panose="020B0502040204020203" pitchFamily="34" charset="0"/>
              </a:defRPr>
            </a:lvl1pPr>
          </a:lstStyle>
          <a:p>
            <a:r>
              <a:rPr lang="en-US" dirty="0"/>
              <a:t>Click to edit Master title style</a:t>
            </a:r>
          </a:p>
        </p:txBody>
      </p:sp>
      <p:sp>
        <p:nvSpPr>
          <p:cNvPr id="3" name="Content Placeholder 2"/>
          <p:cNvSpPr>
            <a:spLocks noGrp="1"/>
          </p:cNvSpPr>
          <p:nvPr>
            <p:ph idx="1"/>
          </p:nvPr>
        </p:nvSpPr>
        <p:spPr>
          <a:xfrm>
            <a:off x="838200" y="1625936"/>
            <a:ext cx="10515600" cy="4351338"/>
          </a:xfrm>
        </p:spPr>
        <p:txBody>
          <a:bodyPr/>
          <a:lstStyle>
            <a:lvl1pPr>
              <a:defRPr sz="1400" baseline="0">
                <a:solidFill>
                  <a:srgbClr val="595959"/>
                </a:solidFill>
                <a:latin typeface="Segoe UI Semilight" panose="020B0402040204020203" pitchFamily="34" charset="0"/>
                <a:cs typeface="Segoe UI Semilight" panose="020B0402040204020203" pitchFamily="34" charset="0"/>
              </a:defRPr>
            </a:lvl1pPr>
            <a:lvl2pPr>
              <a:defRPr sz="1200" baseline="0">
                <a:solidFill>
                  <a:srgbClr val="595959"/>
                </a:solidFill>
                <a:latin typeface="Segoe UI Semilight" panose="020B0402040204020203" pitchFamily="34" charset="0"/>
                <a:cs typeface="Segoe UI Semilight" panose="020B0402040204020203" pitchFamily="34" charset="0"/>
              </a:defRPr>
            </a:lvl2pPr>
            <a:lvl3pPr>
              <a:defRPr sz="1200" baseline="0">
                <a:solidFill>
                  <a:srgbClr val="595959"/>
                </a:solidFill>
                <a:latin typeface="Segoe UI Semilight" panose="020B0402040204020203" pitchFamily="34" charset="0"/>
                <a:cs typeface="Segoe UI Semilight" panose="020B0402040204020203" pitchFamily="34" charset="0"/>
              </a:defRPr>
            </a:lvl3pPr>
            <a:lvl4pPr>
              <a:defRPr sz="1200" baseline="0">
                <a:solidFill>
                  <a:srgbClr val="595959"/>
                </a:solidFill>
                <a:latin typeface="Segoe UI Semilight" panose="020B0402040204020203" pitchFamily="34" charset="0"/>
                <a:cs typeface="Segoe UI Semilight" panose="020B0402040204020203" pitchFamily="34" charset="0"/>
              </a:defRPr>
            </a:lvl4pPr>
            <a:lvl5pPr>
              <a:defRPr sz="1200" baseline="0">
                <a:solidFill>
                  <a:srgbClr val="595959"/>
                </a:solidFill>
                <a:latin typeface="Segoe UI Semilight" panose="020B0402040204020203" pitchFamily="34" charset="0"/>
                <a:cs typeface="Segoe UI Semilight" panose="020B040204020402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652CD92-9D15-43B4-8516-073FCDAC90D4}" type="datetimeFigureOut">
              <a:rPr lang="en-US" smtClean="0"/>
              <a:t>9/25/20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5E1560-7126-406C-A531-3A398E8D0EEA}" type="slidenum">
              <a:rPr lang="en-US" smtClean="0"/>
              <a:t>‹Nº›</a:t>
            </a:fld>
            <a:endParaRPr lang="en-US"/>
          </a:p>
        </p:txBody>
      </p:sp>
      <p:cxnSp>
        <p:nvCxnSpPr>
          <p:cNvPr id="7" name="Straight Connector 6"/>
          <p:cNvCxnSpPr/>
          <p:nvPr userDrawn="1"/>
        </p:nvCxnSpPr>
        <p:spPr>
          <a:xfrm>
            <a:off x="952500" y="1284718"/>
            <a:ext cx="1036320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5525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893710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9/25/20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182614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9/25/20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170667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9/25/20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682073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9/25/20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1289741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9/25/20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1538491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9/25/20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85278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9/25/20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792541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9/25/20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‹Nº›</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386402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52CD92-9D15-43B4-8516-073FCDAC90D4}" type="datetimeFigureOut">
              <a:rPr lang="en-US" smtClean="0"/>
              <a:t>9/25/20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5E1560-7126-406C-A531-3A398E8D0EEA}" type="slidenum">
              <a:rPr lang="en-US" smtClean="0"/>
              <a:t>‹Nº›</a:t>
            </a:fld>
            <a:endParaRPr lang="en-US"/>
          </a:p>
        </p:txBody>
      </p:sp>
    </p:spTree>
    <p:extLst>
      <p:ext uri="{BB962C8B-B14F-4D97-AF65-F5344CB8AC3E}">
        <p14:creationId xmlns:p14="http://schemas.microsoft.com/office/powerpoint/2010/main" val="3184122265"/>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https://image.slidesharecdn.com/congresointernacionalsecretarias2018uioja-180305162913/95/congreso-internacional-secretarias-2018-uio-ja-1-638.jpg?cb=1520283803"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https://image.slidesharecdn.com/briefcongresointernacionalsecretarias2019-190212182013/95/brief-congreso-internacional-secretarias-2019-1-638.jpg?cb=1549995954"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file:////var/folders/tk/yfrjl57s3233vdhjx2vqc2cm0000gn/T/com.microsoft.Word/WebArchiveCopyPasteTempFiles/page12image1605632" TargetMode="External"/><Relationship Id="rId5" Type="http://schemas.openxmlformats.org/officeDocument/2006/relationships/image" Target="../media/image7.jpeg"/><Relationship Id="rId4" Type="http://schemas.openxmlformats.org/officeDocument/2006/relationships/image" Target="file:////var/folders/tk/yfrjl57s3233vdhjx2vqc2cm0000gn/T/com.microsoft.Word/WebArchiveCopyPasteTempFiles/page12image1606048"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911A6C77-6109-4F77-975B-C375615A55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a:extLst>
              <a:ext uri="{FF2B5EF4-FFF2-40B4-BE49-F238E27FC236}">
                <a16:creationId xmlns:a16="http://schemas.microsoft.com/office/drawing/2014/main" id="{CB343D17-9934-455E-B326-2F39206BA44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44" name="Freeform 44">
              <a:extLst>
                <a:ext uri="{FF2B5EF4-FFF2-40B4-BE49-F238E27FC236}">
                  <a16:creationId xmlns:a16="http://schemas.microsoft.com/office/drawing/2014/main" id="{A8AA2B63-BFCD-40D0-B2D0-CB714D70E2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45">
              <a:extLst>
                <a:ext uri="{FF2B5EF4-FFF2-40B4-BE49-F238E27FC236}">
                  <a16:creationId xmlns:a16="http://schemas.microsoft.com/office/drawing/2014/main" id="{80834EBB-06EA-4C69-AF7A-D5A4E69D8A8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6" name="Freeform 46">
              <a:extLst>
                <a:ext uri="{FF2B5EF4-FFF2-40B4-BE49-F238E27FC236}">
                  <a16:creationId xmlns:a16="http://schemas.microsoft.com/office/drawing/2014/main" id="{2D314EC1-63E0-43B5-9CD5-F25593B2CA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47">
              <a:extLst>
                <a:ext uri="{FF2B5EF4-FFF2-40B4-BE49-F238E27FC236}">
                  <a16:creationId xmlns:a16="http://schemas.microsoft.com/office/drawing/2014/main" id="{9577EB7D-16A7-4E05-9105-431E729665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8" name="Rectangle 47">
              <a:extLst>
                <a:ext uri="{FF2B5EF4-FFF2-40B4-BE49-F238E27FC236}">
                  <a16:creationId xmlns:a16="http://schemas.microsoft.com/office/drawing/2014/main" id="{EC1741C3-592F-47B5-93A0-66FC0BB97E49}"/>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4" name="Title 1">
            <a:extLst>
              <a:ext uri="{FF2B5EF4-FFF2-40B4-BE49-F238E27FC236}">
                <a16:creationId xmlns:a16="http://schemas.microsoft.com/office/drawing/2014/main" id="{145CA327-20E6-4148-805B-D5FAC834A12F}"/>
              </a:ext>
            </a:extLst>
          </p:cNvPr>
          <p:cNvSpPr>
            <a:spLocks noGrp="1"/>
          </p:cNvSpPr>
          <p:nvPr>
            <p:ph type="title"/>
          </p:nvPr>
        </p:nvSpPr>
        <p:spPr>
          <a:xfrm>
            <a:off x="1047280" y="759805"/>
            <a:ext cx="10306520" cy="1325563"/>
          </a:xfrm>
        </p:spPr>
        <p:txBody>
          <a:bodyPr vert="horz" lIns="91440" tIns="45720" rIns="91440" bIns="45720" rtlCol="0" anchor="ctr">
            <a:normAutofit/>
          </a:bodyPr>
          <a:lstStyle/>
          <a:p>
            <a:br>
              <a:rPr lang="en-US" sz="2800" dirty="0">
                <a:solidFill>
                  <a:srgbClr val="FFFFFF"/>
                </a:solidFill>
                <a:latin typeface="+mj-lt"/>
                <a:cs typeface="+mj-cs"/>
              </a:rPr>
            </a:br>
            <a:r>
              <a:rPr lang="en-US" sz="2800" dirty="0">
                <a:solidFill>
                  <a:srgbClr val="FFFFFF"/>
                </a:solidFill>
                <a:latin typeface="+mj-lt"/>
                <a:cs typeface="+mj-cs"/>
              </a:rPr>
              <a:t>Informe </a:t>
            </a:r>
            <a:r>
              <a:rPr lang="en-US" sz="2800" dirty="0" err="1">
                <a:solidFill>
                  <a:srgbClr val="FFFFFF"/>
                </a:solidFill>
                <a:latin typeface="+mj-lt"/>
                <a:cs typeface="+mj-cs"/>
              </a:rPr>
              <a:t>unificado</a:t>
            </a:r>
            <a:r>
              <a:rPr lang="en-US" sz="2800" dirty="0">
                <a:solidFill>
                  <a:srgbClr val="FFFFFF"/>
                </a:solidFill>
                <a:latin typeface="+mj-lt"/>
                <a:cs typeface="+mj-cs"/>
              </a:rPr>
              <a:t> de PQRSD </a:t>
            </a:r>
            <a:br>
              <a:rPr lang="en-US" sz="2800" dirty="0">
                <a:solidFill>
                  <a:srgbClr val="FFFFFF"/>
                </a:solidFill>
                <a:latin typeface="+mj-lt"/>
                <a:cs typeface="+mj-cs"/>
              </a:rPr>
            </a:br>
            <a:endParaRPr lang="en-US" sz="2800" dirty="0">
              <a:solidFill>
                <a:srgbClr val="FFFFFF"/>
              </a:solidFill>
              <a:latin typeface="+mj-lt"/>
              <a:cs typeface="+mj-cs"/>
            </a:endParaRPr>
          </a:p>
        </p:txBody>
      </p:sp>
      <p:pic>
        <p:nvPicPr>
          <p:cNvPr id="6" name="Imagen 5">
            <a:extLst>
              <a:ext uri="{FF2B5EF4-FFF2-40B4-BE49-F238E27FC236}">
                <a16:creationId xmlns:a16="http://schemas.microsoft.com/office/drawing/2014/main" id="{0BDB17AB-181E-AF42-91DD-AD24586B030E}"/>
              </a:ext>
            </a:extLst>
          </p:cNvPr>
          <p:cNvPicPr/>
          <p:nvPr/>
        </p:nvPicPr>
        <p:blipFill rotWithShape="1">
          <a:blip r:embed="rId3">
            <a:extLst>
              <a:ext uri="{28A0092B-C50C-407E-A947-70E740481C1C}">
                <a14:useLocalDpi xmlns:a14="http://schemas.microsoft.com/office/drawing/2010/main" val="0"/>
              </a:ext>
            </a:extLst>
          </a:blip>
          <a:srcRect l="15234" r="15097" b="-3"/>
          <a:stretch/>
        </p:blipFill>
        <p:spPr>
          <a:xfrm>
            <a:off x="1424902" y="2492376"/>
            <a:ext cx="3209779" cy="3563372"/>
          </a:xfrm>
          <a:prstGeom prst="rect">
            <a:avLst/>
          </a:prstGeom>
        </p:spPr>
      </p:pic>
      <p:sp>
        <p:nvSpPr>
          <p:cNvPr id="20" name="Text 2"/>
          <p:cNvSpPr/>
          <p:nvPr/>
        </p:nvSpPr>
        <p:spPr>
          <a:xfrm>
            <a:off x="5295569" y="2494450"/>
            <a:ext cx="5471529" cy="4000000"/>
          </a:xfrm>
          <a:prstGeom prst="rect">
            <a:avLst/>
          </a:prstGeom>
        </p:spPr>
        <p:txBody>
          <a:bodyPr vert="horz" lIns="91440" tIns="45720" rIns="91440" bIns="45720" rtlCol="0">
            <a:normAutofit fontScale="92500" lnSpcReduction="20000"/>
          </a:bodyPr>
          <a:lstStyle/>
          <a:p>
            <a:pPr defTabSz="914400">
              <a:lnSpc>
                <a:spcPct val="90000"/>
              </a:lnSpc>
              <a:spcAft>
                <a:spcPts val="600"/>
              </a:spcAft>
            </a:pPr>
            <a:endParaRPr lang="en-US" dirty="0">
              <a:latin typeface="Arial" panose="020B0604020202020204" pitchFamily="34" charset="0"/>
              <a:cs typeface="Arial" panose="020B0604020202020204" pitchFamily="34" charset="0"/>
            </a:endParaRPr>
          </a:p>
          <a:p>
            <a:pPr defTabSz="914400">
              <a:lnSpc>
                <a:spcPct val="90000"/>
              </a:lnSpc>
              <a:spcAft>
                <a:spcPts val="600"/>
              </a:spcAft>
            </a:pPr>
            <a:r>
              <a:rPr lang="en-US" sz="2200" dirty="0" err="1">
                <a:latin typeface="Arial" panose="020B0604020202020204" pitchFamily="34" charset="0"/>
                <a:cs typeface="Arial" panose="020B0604020202020204" pitchFamily="34" charset="0"/>
              </a:rPr>
              <a:t>Contenido</a:t>
            </a:r>
            <a:r>
              <a:rPr lang="en-US" sz="2200" dirty="0">
                <a:latin typeface="Arial" panose="020B0604020202020204" pitchFamily="34" charset="0"/>
                <a:cs typeface="Arial" panose="020B0604020202020204" pitchFamily="34" charset="0"/>
              </a:rPr>
              <a:t> </a:t>
            </a:r>
          </a:p>
          <a:p>
            <a:pPr defTabSz="914400">
              <a:lnSpc>
                <a:spcPct val="90000"/>
              </a:lnSpc>
              <a:spcAft>
                <a:spcPts val="600"/>
              </a:spcAft>
            </a:pPr>
            <a:endParaRPr lang="en-US" sz="2200" dirty="0">
              <a:latin typeface="Arial" panose="020B0604020202020204" pitchFamily="34" charset="0"/>
              <a:cs typeface="Arial" panose="020B0604020202020204" pitchFamily="34" charset="0"/>
            </a:endParaRPr>
          </a:p>
          <a:p>
            <a:pPr defTabSz="914400">
              <a:lnSpc>
                <a:spcPct val="90000"/>
              </a:lnSpc>
              <a:spcAft>
                <a:spcPts val="600"/>
              </a:spcAft>
            </a:pPr>
            <a:r>
              <a:rPr lang="en-US" sz="2200" dirty="0">
                <a:latin typeface="Arial" panose="020B0604020202020204" pitchFamily="34" charset="0"/>
                <a:cs typeface="Arial" panose="020B0604020202020204" pitchFamily="34" charset="0"/>
              </a:rPr>
              <a:t>1.Introducción </a:t>
            </a:r>
          </a:p>
          <a:p>
            <a:pPr defTabSz="914400">
              <a:lnSpc>
                <a:spcPct val="90000"/>
              </a:lnSpc>
              <a:spcAft>
                <a:spcPts val="600"/>
              </a:spcAft>
            </a:pPr>
            <a:r>
              <a:rPr lang="en-US" sz="2200" dirty="0">
                <a:latin typeface="Arial" panose="020B0604020202020204" pitchFamily="34" charset="0"/>
                <a:cs typeface="Arial" panose="020B0604020202020204" pitchFamily="34" charset="0"/>
              </a:rPr>
              <a:t>2.Acceso a la </a:t>
            </a:r>
            <a:r>
              <a:rPr lang="en-US" sz="2200" dirty="0" err="1">
                <a:latin typeface="Arial" panose="020B0604020202020204" pitchFamily="34" charset="0"/>
                <a:cs typeface="Arial" panose="020B0604020202020204" pitchFamily="34" charset="0"/>
              </a:rPr>
              <a:t>información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pública</a:t>
            </a:r>
            <a:r>
              <a:rPr lang="en-US" sz="2200" dirty="0">
                <a:latin typeface="Arial" panose="020B0604020202020204" pitchFamily="34" charset="0"/>
                <a:cs typeface="Arial" panose="020B0604020202020204" pitchFamily="34" charset="0"/>
              </a:rPr>
              <a:t> </a:t>
            </a:r>
          </a:p>
          <a:p>
            <a:pPr defTabSz="914400">
              <a:lnSpc>
                <a:spcPct val="90000"/>
              </a:lnSpc>
              <a:spcAft>
                <a:spcPts val="600"/>
              </a:spcAft>
            </a:pPr>
            <a:r>
              <a:rPr lang="en-US" sz="2200" dirty="0">
                <a:latin typeface="Arial" panose="020B0604020202020204" pitchFamily="34" charset="0"/>
                <a:cs typeface="Arial" panose="020B0604020202020204" pitchFamily="34" charset="0"/>
              </a:rPr>
              <a:t>3.PQRSD </a:t>
            </a:r>
            <a:r>
              <a:rPr lang="en-US" sz="2200" dirty="0" err="1">
                <a:latin typeface="Arial" panose="020B0604020202020204" pitchFamily="34" charset="0"/>
                <a:cs typeface="Arial" panose="020B0604020202020204" pitchFamily="34" charset="0"/>
              </a:rPr>
              <a:t>recibidas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en</a:t>
            </a:r>
            <a:r>
              <a:rPr lang="en-US" sz="2200" dirty="0">
                <a:latin typeface="Arial" panose="020B0604020202020204" pitchFamily="34" charset="0"/>
                <a:cs typeface="Arial" panose="020B0604020202020204" pitchFamily="34" charset="0"/>
              </a:rPr>
              <a:t> el </a:t>
            </a:r>
            <a:r>
              <a:rPr lang="en-US" sz="2200" dirty="0" err="1">
                <a:latin typeface="Arial" panose="020B0604020202020204" pitchFamily="34" charset="0"/>
                <a:cs typeface="Arial" panose="020B0604020202020204" pitchFamily="34" charset="0"/>
              </a:rPr>
              <a:t>trimestre</a:t>
            </a:r>
            <a:r>
              <a:rPr lang="en-US" sz="2200" dirty="0">
                <a:latin typeface="Arial" panose="020B0604020202020204" pitchFamily="34" charset="0"/>
                <a:cs typeface="Arial" panose="020B0604020202020204" pitchFamily="34" charset="0"/>
              </a:rPr>
              <a:t> </a:t>
            </a:r>
          </a:p>
          <a:p>
            <a:pPr defTabSz="914400">
              <a:lnSpc>
                <a:spcPct val="90000"/>
              </a:lnSpc>
              <a:spcAft>
                <a:spcPts val="600"/>
              </a:spcAft>
            </a:pPr>
            <a:r>
              <a:rPr lang="en-US" sz="2200" dirty="0">
                <a:latin typeface="Arial" panose="020B0604020202020204" pitchFamily="34" charset="0"/>
                <a:cs typeface="Arial" panose="020B0604020202020204" pitchFamily="34" charset="0"/>
              </a:rPr>
              <a:t>4.Comparación de PQRSD </a:t>
            </a:r>
            <a:r>
              <a:rPr lang="en-US" sz="2200" dirty="0" err="1">
                <a:latin typeface="Arial" panose="020B0604020202020204" pitchFamily="34" charset="0"/>
                <a:cs typeface="Arial" panose="020B0604020202020204" pitchFamily="34" charset="0"/>
              </a:rPr>
              <a:t>recibidas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periodos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anteriores</a:t>
            </a:r>
            <a:r>
              <a:rPr lang="en-US" sz="2200" dirty="0">
                <a:latin typeface="Arial" panose="020B0604020202020204" pitchFamily="34" charset="0"/>
                <a:cs typeface="Arial" panose="020B0604020202020204" pitchFamily="34" charset="0"/>
              </a:rPr>
              <a:t> </a:t>
            </a:r>
          </a:p>
          <a:p>
            <a:pPr defTabSz="914400">
              <a:lnSpc>
                <a:spcPct val="90000"/>
              </a:lnSpc>
              <a:spcAft>
                <a:spcPts val="600"/>
              </a:spcAft>
            </a:pPr>
            <a:r>
              <a:rPr lang="en-US" sz="2200" dirty="0">
                <a:latin typeface="Arial" panose="020B0604020202020204" pitchFamily="34" charset="0"/>
                <a:cs typeface="Arial" panose="020B0604020202020204" pitchFamily="34" charset="0"/>
              </a:rPr>
              <a:t>5.Seguimiento a las </a:t>
            </a:r>
            <a:r>
              <a:rPr lang="en-US" sz="2200" dirty="0" err="1">
                <a:latin typeface="Arial" panose="020B0604020202020204" pitchFamily="34" charset="0"/>
                <a:cs typeface="Arial" panose="020B0604020202020204" pitchFamily="34" charset="0"/>
              </a:rPr>
              <a:t>respuestas</a:t>
            </a:r>
            <a:r>
              <a:rPr lang="en-US" sz="2200" dirty="0">
                <a:latin typeface="Arial" panose="020B0604020202020204" pitchFamily="34" charset="0"/>
                <a:cs typeface="Arial" panose="020B0604020202020204" pitchFamily="34" charset="0"/>
              </a:rPr>
              <a:t> de las PQRSD </a:t>
            </a:r>
            <a:r>
              <a:rPr lang="en-US" sz="2200" dirty="0" err="1">
                <a:latin typeface="Arial" panose="020B0604020202020204" pitchFamily="34" charset="0"/>
                <a:cs typeface="Arial" panose="020B0604020202020204" pitchFamily="34" charset="0"/>
              </a:rPr>
              <a:t>recibidas</a:t>
            </a:r>
            <a:r>
              <a:rPr lang="en-US" sz="2200" dirty="0">
                <a:latin typeface="Arial" panose="020B0604020202020204" pitchFamily="34" charset="0"/>
                <a:cs typeface="Arial" panose="020B0604020202020204" pitchFamily="34" charset="0"/>
              </a:rPr>
              <a:t>  </a:t>
            </a:r>
          </a:p>
          <a:p>
            <a:pPr defTabSz="914400">
              <a:lnSpc>
                <a:spcPct val="90000"/>
              </a:lnSpc>
              <a:spcAft>
                <a:spcPts val="600"/>
              </a:spcAft>
            </a:pPr>
            <a:r>
              <a:rPr lang="en-US" sz="2200" dirty="0">
                <a:latin typeface="Arial" panose="020B0604020202020204" pitchFamily="34" charset="0"/>
                <a:cs typeface="Arial" panose="020B0604020202020204" pitchFamily="34" charset="0"/>
              </a:rPr>
              <a:t>7.Tiempo </a:t>
            </a:r>
            <a:r>
              <a:rPr lang="en-US" sz="2200" dirty="0" err="1">
                <a:latin typeface="Arial" panose="020B0604020202020204" pitchFamily="34" charset="0"/>
                <a:cs typeface="Arial" panose="020B0604020202020204" pitchFamily="34" charset="0"/>
              </a:rPr>
              <a:t>promedio</a:t>
            </a:r>
            <a:r>
              <a:rPr lang="en-US" sz="2200" dirty="0">
                <a:latin typeface="Arial" panose="020B0604020202020204" pitchFamily="34" charset="0"/>
                <a:cs typeface="Arial" panose="020B0604020202020204" pitchFamily="34" charset="0"/>
              </a:rPr>
              <a:t> de </a:t>
            </a:r>
            <a:r>
              <a:rPr lang="en-US" sz="2200" dirty="0" err="1">
                <a:latin typeface="Arial" panose="020B0604020202020204" pitchFamily="34" charset="0"/>
                <a:cs typeface="Arial" panose="020B0604020202020204" pitchFamily="34" charset="0"/>
              </a:rPr>
              <a:t>respuesta</a:t>
            </a:r>
            <a:r>
              <a:rPr lang="en-US" sz="2200" dirty="0">
                <a:latin typeface="Arial" panose="020B0604020202020204" pitchFamily="34" charset="0"/>
                <a:cs typeface="Arial" panose="020B0604020202020204" pitchFamily="34" charset="0"/>
              </a:rPr>
              <a:t> </a:t>
            </a:r>
          </a:p>
          <a:p>
            <a:pPr defTabSz="914400">
              <a:lnSpc>
                <a:spcPct val="90000"/>
              </a:lnSpc>
              <a:spcAft>
                <a:spcPts val="600"/>
              </a:spcAft>
            </a:pPr>
            <a:r>
              <a:rPr lang="en-US" sz="2200" dirty="0">
                <a:latin typeface="Arial" panose="020B0604020202020204" pitchFamily="34" charset="0"/>
                <a:cs typeface="Arial" panose="020B0604020202020204" pitchFamily="34" charset="0"/>
              </a:rPr>
              <a:t>8.Conclusiones </a:t>
            </a:r>
          </a:p>
          <a:p>
            <a:pPr defTabSz="914400">
              <a:lnSpc>
                <a:spcPct val="90000"/>
              </a:lnSpc>
              <a:spcAft>
                <a:spcPts val="600"/>
              </a:spcAft>
            </a:pPr>
            <a:r>
              <a:rPr lang="en-US" sz="2200" dirty="0">
                <a:latin typeface="Arial" panose="020B0604020202020204" pitchFamily="34" charset="0"/>
                <a:cs typeface="Arial" panose="020B0604020202020204" pitchFamily="34" charset="0"/>
              </a:rPr>
              <a:t>9.Recomendaciones </a:t>
            </a:r>
          </a:p>
          <a:p>
            <a:pPr indent="-228600" defTabSz="914400">
              <a:lnSpc>
                <a:spcPct val="90000"/>
              </a:lnSpc>
              <a:spcAft>
                <a:spcPts val="600"/>
              </a:spcAft>
              <a:buFont typeface="Arial" panose="020B0604020202020204" pitchFamily="34" charset="0"/>
              <a:buChar char="•"/>
            </a:pPr>
            <a:endParaRPr lang="en-US" sz="1000" dirty="0"/>
          </a:p>
        </p:txBody>
      </p:sp>
      <p:sp>
        <p:nvSpPr>
          <p:cNvPr id="21" name="Content Placeholder 2"/>
          <p:cNvSpPr txBox="1">
            <a:spLocks/>
          </p:cNvSpPr>
          <p:nvPr/>
        </p:nvSpPr>
        <p:spPr>
          <a:xfrm>
            <a:off x="850250" y="1876798"/>
            <a:ext cx="10465450" cy="4000000"/>
          </a:xfrm>
          <a:prstGeom prst="rect">
            <a:avLst/>
          </a:prstGeom>
          <a:ln w="57150">
            <a:noFill/>
          </a:ln>
        </p:spPr>
        <p:txBody>
          <a:bodyPr vert="horz" lIns="91440" tIns="45720" rIns="91440" bIns="45720" numCol="1" rtlCol="0" anchor="t">
            <a:normAutofit/>
          </a:bodyPr>
          <a:lstStyle/>
          <a:p>
            <a:pPr marL="0" indent="0">
              <a:lnSpc>
                <a:spcPct val="150000"/>
              </a:lnSpc>
              <a:spcBef>
                <a:spcPts val="0"/>
              </a:spcBef>
              <a:buFont typeface="Arial" panose="020B0604020202020204" pitchFamily="34" charset="0"/>
              <a:buNone/>
            </a:pPr>
            <a:endParaRPr lang="en-US" sz="1400" dirty="0">
              <a:solidFill>
                <a:schemeClr val="tx1">
                  <a:lumMod val="65000"/>
                  <a:lumOff val="35000"/>
                </a:schemeClr>
              </a:solidFill>
              <a:latin typeface="Helvetica Neue Light" panose="020B0402040204020203" pitchFamily="34" charset="0"/>
              <a:ea typeface="Helvetica Neue" panose="020B0502040204020203" pitchFamily="34" charset="0"/>
              <a:cs typeface="Helvetica Neue Light" panose="020B0402040204020203" pitchFamily="34" charset="0"/>
            </a:endParaRPr>
          </a:p>
        </p:txBody>
      </p:sp>
      <p:sp>
        <p:nvSpPr>
          <p:cNvPr id="2" name="Rectángulo 1">
            <a:extLst>
              <a:ext uri="{FF2B5EF4-FFF2-40B4-BE49-F238E27FC236}">
                <a16:creationId xmlns:a16="http://schemas.microsoft.com/office/drawing/2014/main" id="{77487EA9-72C3-0241-AD97-3EA74DA2B9BF}"/>
              </a:ext>
            </a:extLst>
          </p:cNvPr>
          <p:cNvSpPr/>
          <p:nvPr/>
        </p:nvSpPr>
        <p:spPr>
          <a:xfrm>
            <a:off x="3047999" y="6469544"/>
            <a:ext cx="8503815" cy="307777"/>
          </a:xfrm>
          <a:prstGeom prst="rect">
            <a:avLst/>
          </a:prstGeom>
        </p:spPr>
        <p:txBody>
          <a:bodyPr wrap="square">
            <a:spAutoFit/>
          </a:bodyPr>
          <a:lstStyle/>
          <a:p>
            <a:pPr algn="r"/>
            <a:r>
              <a:rPr lang="es-ES" sz="1400" b="1" i="1" dirty="0">
                <a:latin typeface="Arial" panose="020B0604020202020204" pitchFamily="34" charset="0"/>
                <a:ea typeface="Calibri" panose="020F0502020204030204" pitchFamily="34" charset="0"/>
                <a:cs typeface="Times New Roman" panose="02020603050405020304" pitchFamily="18" charset="0"/>
              </a:rPr>
              <a:t>Hugo Alberto Parra Galeano Jefe Oficina de Control Interno “RIA” S.A.</a:t>
            </a:r>
            <a:endParaRPr lang="es-CO"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30235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DD60C94-0C9C-47B7-BE88-045235ACCC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46533" y="1098755"/>
            <a:ext cx="7231784" cy="4554283"/>
          </a:xfrm>
        </p:spPr>
        <p:txBody>
          <a:bodyPr anchor="ctr">
            <a:normAutofit/>
          </a:bodyPr>
          <a:lstStyle/>
          <a:p>
            <a:br>
              <a:rPr lang="en-US" sz="5400" dirty="0">
                <a:solidFill>
                  <a:schemeClr val="tx2"/>
                </a:solidFill>
              </a:rPr>
            </a:br>
            <a:br>
              <a:rPr lang="en-US" sz="5400" dirty="0">
                <a:solidFill>
                  <a:schemeClr val="tx2"/>
                </a:solidFill>
              </a:rPr>
            </a:br>
            <a:br>
              <a:rPr lang="en-US" sz="5400" dirty="0">
                <a:solidFill>
                  <a:schemeClr val="tx2"/>
                </a:solidFill>
              </a:rPr>
            </a:br>
            <a:endParaRPr lang="en-US" sz="5400" dirty="0">
              <a:solidFill>
                <a:schemeClr val="tx2"/>
              </a:solidFill>
            </a:endParaRPr>
          </a:p>
        </p:txBody>
      </p:sp>
      <p:sp>
        <p:nvSpPr>
          <p:cNvPr id="11" name="Rectangle 10">
            <a:extLst>
              <a:ext uri="{FF2B5EF4-FFF2-40B4-BE49-F238E27FC236}">
                <a16:creationId xmlns:a16="http://schemas.microsoft.com/office/drawing/2014/main" id="{BFCF7016-AC99-433F-B943-24C3736E0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57200"/>
            <a:ext cx="7579574" cy="64361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A03737D1-A930-4E3E-9160-3CD4AEC72A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9871" y="453642"/>
            <a:ext cx="3615596" cy="645113"/>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F71CFF33-010E-4E26-A285-83B1829823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5707627"/>
            <a:ext cx="11293913" cy="649224"/>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 name="Rectángulo 3">
            <a:extLst>
              <a:ext uri="{FF2B5EF4-FFF2-40B4-BE49-F238E27FC236}">
                <a16:creationId xmlns:a16="http://schemas.microsoft.com/office/drawing/2014/main" id="{9292E579-2197-0B45-92C1-7B3829E7A2E3}"/>
              </a:ext>
            </a:extLst>
          </p:cNvPr>
          <p:cNvSpPr/>
          <p:nvPr/>
        </p:nvSpPr>
        <p:spPr>
          <a:xfrm>
            <a:off x="446533" y="966788"/>
            <a:ext cx="7579573" cy="4832092"/>
          </a:xfrm>
          <a:prstGeom prst="rect">
            <a:avLst/>
          </a:prstGeom>
        </p:spPr>
        <p:txBody>
          <a:bodyPr wrap="square">
            <a:spAutoFit/>
          </a:bodyPr>
          <a:lstStyle/>
          <a:p>
            <a:pPr algn="just"/>
            <a:endParaRPr lang="es-CO" sz="2200" dirty="0">
              <a:solidFill>
                <a:srgbClr val="0066CC"/>
              </a:solidFill>
              <a:latin typeface="Arial" panose="020B0604020202020204" pitchFamily="34" charset="0"/>
              <a:cs typeface="Arial" panose="020B0604020202020204" pitchFamily="34" charset="0"/>
            </a:endParaRPr>
          </a:p>
          <a:p>
            <a:pPr algn="just"/>
            <a:r>
              <a:rPr lang="es-CO" sz="2200" dirty="0">
                <a:solidFill>
                  <a:srgbClr val="0066CC"/>
                </a:solidFill>
                <a:latin typeface="Arial" panose="020B0604020202020204" pitchFamily="34" charset="0"/>
                <a:cs typeface="Arial" panose="020B0604020202020204" pitchFamily="34" charset="0"/>
              </a:rPr>
              <a:t>El presente documento corresponde al Informe unificado de Peticiones, Quejas, Reclamos, Sugerencias y Denuncias (PQRSD) recibidas y atendidas por la Reforestadora Integral de Antioquia “RIA” S.A. durante el periodo comprendido entre el 1 de abril y el 30 de junio de 2020. </a:t>
            </a:r>
            <a:endParaRPr lang="es-CO" sz="2200" dirty="0">
              <a:latin typeface="Arial" panose="020B0604020202020204" pitchFamily="34" charset="0"/>
              <a:cs typeface="Arial" panose="020B0604020202020204" pitchFamily="34" charset="0"/>
            </a:endParaRPr>
          </a:p>
          <a:p>
            <a:pPr algn="just"/>
            <a:r>
              <a:rPr lang="es-CO" sz="2200" dirty="0">
                <a:solidFill>
                  <a:srgbClr val="0066CC"/>
                </a:solidFill>
                <a:latin typeface="Arial" panose="020B0604020202020204" pitchFamily="34" charset="0"/>
                <a:cs typeface="Arial" panose="020B0604020202020204" pitchFamily="34" charset="0"/>
              </a:rPr>
              <a:t>El propósito del informe es determinar la oportunidad de las respuestas y el nivel de percepción de los servicios y trámites ofrecidos por la Entidad, y en el evento de ser necesario, formular recomendaciones a la alta dirección y a los responsables de los procesos, para el mejoramiento continuo de la prestación del servicio a los usuarios por parte de la Entidad. </a:t>
            </a:r>
            <a:endParaRPr lang="es-CO" sz="2200" dirty="0">
              <a:effectLst/>
              <a:latin typeface="Arial" panose="020B0604020202020204" pitchFamily="34" charset="0"/>
              <a:cs typeface="Arial" panose="020B0604020202020204" pitchFamily="34" charset="0"/>
            </a:endParaRPr>
          </a:p>
        </p:txBody>
      </p:sp>
      <p:sp>
        <p:nvSpPr>
          <p:cNvPr id="5" name="Rectángulo 4">
            <a:extLst>
              <a:ext uri="{FF2B5EF4-FFF2-40B4-BE49-F238E27FC236}">
                <a16:creationId xmlns:a16="http://schemas.microsoft.com/office/drawing/2014/main" id="{2BED195E-1780-6B4E-BF28-DF0F11F5E686}"/>
              </a:ext>
            </a:extLst>
          </p:cNvPr>
          <p:cNvSpPr/>
          <p:nvPr/>
        </p:nvSpPr>
        <p:spPr>
          <a:xfrm>
            <a:off x="446533" y="509072"/>
            <a:ext cx="7579573" cy="523220"/>
          </a:xfrm>
          <a:prstGeom prst="rect">
            <a:avLst/>
          </a:prstGeom>
        </p:spPr>
        <p:txBody>
          <a:bodyPr wrap="square">
            <a:spAutoFit/>
          </a:bodyPr>
          <a:lstStyle/>
          <a:p>
            <a:pPr algn="ctr"/>
            <a:r>
              <a:rPr lang="es-CO" sz="2800" dirty="0">
                <a:solidFill>
                  <a:srgbClr val="0051BA"/>
                </a:solidFill>
                <a:latin typeface="Arial" panose="020B0604020202020204" pitchFamily="34" charset="0"/>
                <a:cs typeface="Arial" panose="020B0604020202020204" pitchFamily="34" charset="0"/>
              </a:rPr>
              <a:t>1. Introducción </a:t>
            </a:r>
            <a:endParaRPr lang="es-CO" sz="2800" dirty="0">
              <a:latin typeface="Arial" panose="020B0604020202020204" pitchFamily="34" charset="0"/>
              <a:cs typeface="Arial" panose="020B0604020202020204" pitchFamily="34" charset="0"/>
            </a:endParaRPr>
          </a:p>
        </p:txBody>
      </p:sp>
      <p:sp>
        <p:nvSpPr>
          <p:cNvPr id="8" name="Rectangle 6">
            <a:extLst>
              <a:ext uri="{FF2B5EF4-FFF2-40B4-BE49-F238E27FC236}">
                <a16:creationId xmlns:a16="http://schemas.microsoft.com/office/drawing/2014/main" id="{F5364994-749E-3141-92E4-DE1505D0C0E8}"/>
              </a:ext>
            </a:extLst>
          </p:cNvPr>
          <p:cNvSpPr>
            <a:spLocks noChangeArrowheads="1"/>
          </p:cNvSpPr>
          <p:nvPr/>
        </p:nvSpPr>
        <p:spPr bwMode="auto">
          <a:xfrm>
            <a:off x="5389883" y="1876708"/>
            <a:ext cx="20784259"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CO"/>
          </a:p>
        </p:txBody>
      </p:sp>
      <p:pic>
        <p:nvPicPr>
          <p:cNvPr id="2053" name="Imagen 1" descr="Captura de pantalla de un celular en la mano&#10;&#10;Descripción generada automáticamente">
            <a:extLst>
              <a:ext uri="{FF2B5EF4-FFF2-40B4-BE49-F238E27FC236}">
                <a16:creationId xmlns:a16="http://schemas.microsoft.com/office/drawing/2014/main" id="{A7E3495A-DDC5-B946-8223-64F9D7B15DA3}"/>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l="27843" t="34746" r="27844" b="22459"/>
          <a:stretch>
            <a:fillRect/>
          </a:stretch>
        </p:blipFill>
        <p:spPr bwMode="auto">
          <a:xfrm>
            <a:off x="8124849" y="1309255"/>
            <a:ext cx="3615595" cy="3897223"/>
          </a:xfrm>
          <a:prstGeom prst="rect">
            <a:avLst/>
          </a:prstGeom>
          <a:noFill/>
          <a:extLst>
            <a:ext uri="{909E8E84-426E-40DD-AFC4-6F175D3DCCD1}">
              <a14:hiddenFill xmlns:a14="http://schemas.microsoft.com/office/drawing/2010/main">
                <a:solidFill>
                  <a:srgbClr val="FFFFFF"/>
                </a:solidFill>
              </a14:hiddenFill>
            </a:ext>
          </a:extLst>
        </p:spPr>
      </p:pic>
      <p:sp>
        <p:nvSpPr>
          <p:cNvPr id="3" name="Rectángulo 2">
            <a:extLst>
              <a:ext uri="{FF2B5EF4-FFF2-40B4-BE49-F238E27FC236}">
                <a16:creationId xmlns:a16="http://schemas.microsoft.com/office/drawing/2014/main" id="{2F332C39-ECAC-7A46-BD5A-AD3B9001E1A0}"/>
              </a:ext>
            </a:extLst>
          </p:cNvPr>
          <p:cNvSpPr/>
          <p:nvPr/>
        </p:nvSpPr>
        <p:spPr>
          <a:xfrm>
            <a:off x="3048000" y="6469532"/>
            <a:ext cx="8692444" cy="307777"/>
          </a:xfrm>
          <a:prstGeom prst="rect">
            <a:avLst/>
          </a:prstGeom>
        </p:spPr>
        <p:txBody>
          <a:bodyPr wrap="square">
            <a:spAutoFit/>
          </a:bodyPr>
          <a:lstStyle/>
          <a:p>
            <a:pPr algn="r"/>
            <a:r>
              <a:rPr lang="es-ES" sz="1400" b="1" i="1" dirty="0">
                <a:latin typeface="Arial" panose="020B0604020202020204" pitchFamily="34" charset="0"/>
                <a:ea typeface="Calibri" panose="020F0502020204030204" pitchFamily="34" charset="0"/>
                <a:cs typeface="Times New Roman" panose="02020603050405020304" pitchFamily="18" charset="0"/>
              </a:rPr>
              <a:t>Hugo Alberto Parra Galeano Jefe Oficina de Control Interno “RIA” S.A.</a:t>
            </a:r>
            <a:endParaRPr lang="es-CO"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87847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90582" y="483550"/>
            <a:ext cx="4166424" cy="5888772"/>
          </a:xfrm>
        </p:spPr>
        <p:txBody>
          <a:bodyPr anchor="ctr">
            <a:normAutofit fontScale="90000"/>
          </a:bodyPr>
          <a:lstStyle/>
          <a:p>
            <a:pPr algn="just"/>
            <a:br>
              <a:rPr lang="es-CO" sz="1400" dirty="0"/>
            </a:br>
            <a:br>
              <a:rPr lang="es-CO" sz="1400" dirty="0"/>
            </a:br>
            <a:br>
              <a:rPr lang="es-CO" sz="1400" dirty="0"/>
            </a:br>
            <a:br>
              <a:rPr lang="es-CO" sz="1400" dirty="0"/>
            </a:br>
            <a:br>
              <a:rPr lang="es-CO" sz="1400" dirty="0"/>
            </a:br>
            <a:br>
              <a:rPr lang="es-CO" sz="1400" dirty="0"/>
            </a:br>
            <a:br>
              <a:rPr lang="es-CO" sz="1400" dirty="0"/>
            </a:br>
            <a:br>
              <a:rPr lang="es-CO" sz="1400" dirty="0"/>
            </a:br>
            <a:br>
              <a:rPr lang="es-CO" sz="1400" dirty="0"/>
            </a:br>
            <a:br>
              <a:rPr lang="es-CO" sz="1400" dirty="0"/>
            </a:br>
            <a:br>
              <a:rPr lang="es-CO" sz="1400" dirty="0"/>
            </a:br>
            <a:br>
              <a:rPr lang="es-CO" sz="1400" dirty="0"/>
            </a:br>
            <a:r>
              <a:rPr lang="es-CO" sz="1600" dirty="0">
                <a:latin typeface="Arial" panose="020B0604020202020204" pitchFamily="34" charset="0"/>
                <a:cs typeface="Arial" panose="020B0604020202020204" pitchFamily="34" charset="0"/>
              </a:rPr>
              <a:t>En desarrollo del Plan Anticorrupción y de Atención al Ciudadano 2020 de lA REFORESTADORA INTEGRAL DE ANTIOQUIA  “RIA” S.A. y de conformidad con lo establecido en la Ley 1712 de 2014, «Por medio de la cual se crea la Ley de Transparencia y del Derecho de Acceso a la Información Pública Nacional y se dictan otras disposiciones», se informa que en el portal web DE “RIA”  S.A. SE encuentra disponible la información que hace referencia la mencionada ley, para que los usuarios consulten SUS SOLICITUDES.</a:t>
            </a:r>
            <a:br>
              <a:rPr lang="es-CO" sz="1600" dirty="0">
                <a:latin typeface="Arial" panose="020B0604020202020204" pitchFamily="34" charset="0"/>
                <a:cs typeface="Arial" panose="020B0604020202020204" pitchFamily="34" charset="0"/>
              </a:rPr>
            </a:br>
            <a:endParaRPr lang="en-US" sz="1600" dirty="0">
              <a:solidFill>
                <a:srgbClr val="FFFFFF"/>
              </a:solidFill>
              <a:latin typeface="Arial" panose="020B0604020202020204" pitchFamily="34" charset="0"/>
              <a:cs typeface="Arial" panose="020B0604020202020204" pitchFamily="34" charset="0"/>
            </a:endParaRPr>
          </a:p>
        </p:txBody>
      </p:sp>
      <p:sp>
        <p:nvSpPr>
          <p:cNvPr id="3" name="Content Placeholder 2"/>
          <p:cNvSpPr>
            <a:spLocks noGrp="1"/>
          </p:cNvSpPr>
          <p:nvPr>
            <p:ph type="body" idx="1"/>
          </p:nvPr>
        </p:nvSpPr>
        <p:spPr>
          <a:xfrm>
            <a:off x="5155905" y="1113764"/>
            <a:ext cx="6108179" cy="4624327"/>
          </a:xfrm>
        </p:spPr>
        <p:txBody>
          <a:bodyPr anchor="ctr">
            <a:normAutofit/>
          </a:bodyPr>
          <a:lstStyle/>
          <a:p>
            <a:pPr algn="just"/>
            <a:r>
              <a:rPr lang="es-CO" sz="2400" dirty="0">
                <a:latin typeface="Arial" panose="020B0604020202020204" pitchFamily="34" charset="0"/>
                <a:cs typeface="Arial" panose="020B0604020202020204" pitchFamily="34" charset="0"/>
              </a:rPr>
              <a:t>De acuerdo con los datos consolidados en los diferentes canales de atención, durante el segundo trimestre del año 2020, se recibieron 19 PQRSD. </a:t>
            </a:r>
          </a:p>
          <a:p>
            <a:endParaRPr lang="es-CO" dirty="0"/>
          </a:p>
          <a:p>
            <a:endParaRPr lang="es-CO" dirty="0"/>
          </a:p>
          <a:p>
            <a:pPr algn="just"/>
            <a:r>
              <a:rPr lang="es-CO" sz="2400" dirty="0">
                <a:latin typeface="Arial" panose="020B0604020202020204" pitchFamily="34" charset="0"/>
                <a:cs typeface="Arial" panose="020B0604020202020204" pitchFamily="34" charset="0"/>
              </a:rPr>
              <a:t>No se negó el acceso a ninguna petición, conforme a lo informado por las dependencias a las cuales les fueron asignadas las mismas. </a:t>
            </a:r>
          </a:p>
          <a:p>
            <a:pPr marL="0" indent="0">
              <a:lnSpc>
                <a:spcPct val="90000"/>
              </a:lnSpc>
              <a:buNone/>
            </a:pPr>
            <a:endParaRPr lang="en-US" dirty="0"/>
          </a:p>
        </p:txBody>
      </p:sp>
      <p:sp>
        <p:nvSpPr>
          <p:cNvPr id="4" name="Rectángulo 3">
            <a:extLst>
              <a:ext uri="{FF2B5EF4-FFF2-40B4-BE49-F238E27FC236}">
                <a16:creationId xmlns:a16="http://schemas.microsoft.com/office/drawing/2014/main" id="{B5C4FA7E-EEBE-144F-A54E-2DC2CC6B72BC}"/>
              </a:ext>
            </a:extLst>
          </p:cNvPr>
          <p:cNvSpPr/>
          <p:nvPr/>
        </p:nvSpPr>
        <p:spPr>
          <a:xfrm>
            <a:off x="5029933" y="647184"/>
            <a:ext cx="5861223" cy="523220"/>
          </a:xfrm>
          <a:prstGeom prst="rect">
            <a:avLst/>
          </a:prstGeom>
        </p:spPr>
        <p:txBody>
          <a:bodyPr wrap="square">
            <a:spAutoFit/>
          </a:bodyPr>
          <a:lstStyle/>
          <a:p>
            <a:pPr algn="ctr"/>
            <a:r>
              <a:rPr lang="es-CO" sz="2800" dirty="0">
                <a:solidFill>
                  <a:srgbClr val="0070C0"/>
                </a:solidFill>
                <a:latin typeface="Arial" panose="020B0604020202020204" pitchFamily="34" charset="0"/>
                <a:cs typeface="Arial" panose="020B0604020202020204" pitchFamily="34" charset="0"/>
              </a:rPr>
              <a:t>2. Acceso a la información pública</a:t>
            </a:r>
          </a:p>
        </p:txBody>
      </p:sp>
      <p:pic>
        <p:nvPicPr>
          <p:cNvPr id="7" name="Imagen 6">
            <a:extLst>
              <a:ext uri="{FF2B5EF4-FFF2-40B4-BE49-F238E27FC236}">
                <a16:creationId xmlns:a16="http://schemas.microsoft.com/office/drawing/2014/main" id="{69CDEAD7-CE71-364C-A475-0C82B460F4FC}"/>
              </a:ext>
            </a:extLst>
          </p:cNvPr>
          <p:cNvPicPr/>
          <p:nvPr/>
        </p:nvPicPr>
        <p:blipFill>
          <a:blip r:embed="rId3">
            <a:extLst>
              <a:ext uri="{28A0092B-C50C-407E-A947-70E740481C1C}">
                <a14:useLocalDpi xmlns:a14="http://schemas.microsoft.com/office/drawing/2010/main" val="0"/>
              </a:ext>
            </a:extLst>
          </a:blip>
          <a:stretch>
            <a:fillRect/>
          </a:stretch>
        </p:blipFill>
        <p:spPr>
          <a:xfrm>
            <a:off x="490580" y="481421"/>
            <a:ext cx="4166425" cy="2359749"/>
          </a:xfrm>
          <a:prstGeom prst="rect">
            <a:avLst/>
          </a:prstGeom>
        </p:spPr>
      </p:pic>
      <p:sp>
        <p:nvSpPr>
          <p:cNvPr id="5" name="Rectángulo 4">
            <a:extLst>
              <a:ext uri="{FF2B5EF4-FFF2-40B4-BE49-F238E27FC236}">
                <a16:creationId xmlns:a16="http://schemas.microsoft.com/office/drawing/2014/main" id="{8D9A599F-9414-ED41-B4CB-A938948E56A5}"/>
              </a:ext>
            </a:extLst>
          </p:cNvPr>
          <p:cNvSpPr/>
          <p:nvPr/>
        </p:nvSpPr>
        <p:spPr>
          <a:xfrm>
            <a:off x="3048000" y="6502191"/>
            <a:ext cx="8216084" cy="307777"/>
          </a:xfrm>
          <a:prstGeom prst="rect">
            <a:avLst/>
          </a:prstGeom>
        </p:spPr>
        <p:txBody>
          <a:bodyPr wrap="square">
            <a:spAutoFit/>
          </a:bodyPr>
          <a:lstStyle/>
          <a:p>
            <a:pPr algn="r"/>
            <a:r>
              <a:rPr lang="es-ES" sz="1400" b="1" i="1" dirty="0">
                <a:latin typeface="Arial" panose="020B0604020202020204" pitchFamily="34" charset="0"/>
                <a:ea typeface="Calibri" panose="020F0502020204030204" pitchFamily="34" charset="0"/>
                <a:cs typeface="Times New Roman" panose="02020603050405020304" pitchFamily="18" charset="0"/>
              </a:rPr>
              <a:t>Hugo Alberto Parra Galeano Jefe Oficina de Control Interno “RIA” S.A.</a:t>
            </a:r>
            <a:endParaRPr lang="es-CO"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82460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ángulo 3">
            <a:extLst>
              <a:ext uri="{FF2B5EF4-FFF2-40B4-BE49-F238E27FC236}">
                <a16:creationId xmlns:a16="http://schemas.microsoft.com/office/drawing/2014/main" id="{D400D889-613A-524F-B213-EAA574825FCF}"/>
              </a:ext>
            </a:extLst>
          </p:cNvPr>
          <p:cNvSpPr/>
          <p:nvPr/>
        </p:nvSpPr>
        <p:spPr>
          <a:xfrm>
            <a:off x="4963885" y="485677"/>
            <a:ext cx="6737534" cy="523220"/>
          </a:xfrm>
          <a:prstGeom prst="rect">
            <a:avLst/>
          </a:prstGeom>
        </p:spPr>
        <p:txBody>
          <a:bodyPr wrap="square">
            <a:spAutoFit/>
          </a:bodyPr>
          <a:lstStyle/>
          <a:p>
            <a:pPr algn="ctr"/>
            <a:r>
              <a:rPr lang="es-CO" sz="2800" dirty="0">
                <a:solidFill>
                  <a:srgbClr val="0051BA"/>
                </a:solidFill>
                <a:latin typeface="ArialMT"/>
              </a:rPr>
              <a:t>3. PQRSD recibidas en el trimestre </a:t>
            </a:r>
            <a:endParaRPr lang="es-CO" sz="2800" dirty="0">
              <a:effectLst/>
            </a:endParaRPr>
          </a:p>
        </p:txBody>
      </p:sp>
      <p:pic>
        <p:nvPicPr>
          <p:cNvPr id="1036" name="Picture 12" descr="page6image11821600">
            <a:extLst>
              <a:ext uri="{FF2B5EF4-FFF2-40B4-BE49-F238E27FC236}">
                <a16:creationId xmlns:a16="http://schemas.microsoft.com/office/drawing/2014/main" id="{36E2FEC0-E66A-9841-9DD7-CB3FBBF3248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932" y="2747012"/>
            <a:ext cx="1647402" cy="1513828"/>
          </a:xfrm>
          <a:prstGeom prst="rect">
            <a:avLst/>
          </a:prstGeom>
          <a:noFill/>
          <a:extLst>
            <a:ext uri="{909E8E84-426E-40DD-AFC4-6F175D3DCCD1}">
              <a14:hiddenFill xmlns:a14="http://schemas.microsoft.com/office/drawing/2010/main">
                <a:solidFill>
                  <a:srgbClr val="FFFFFF"/>
                </a:solidFill>
              </a14:hiddenFill>
            </a:ext>
          </a:extLst>
        </p:spPr>
      </p:pic>
      <p:sp>
        <p:nvSpPr>
          <p:cNvPr id="7" name="Elipse 6">
            <a:extLst>
              <a:ext uri="{FF2B5EF4-FFF2-40B4-BE49-F238E27FC236}">
                <a16:creationId xmlns:a16="http://schemas.microsoft.com/office/drawing/2014/main" id="{74E703B1-CD7D-5642-88E3-37C847113345}"/>
              </a:ext>
            </a:extLst>
          </p:cNvPr>
          <p:cNvSpPr/>
          <p:nvPr/>
        </p:nvSpPr>
        <p:spPr>
          <a:xfrm>
            <a:off x="1911337" y="766000"/>
            <a:ext cx="1517663" cy="146281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t>9</a:t>
            </a:r>
          </a:p>
          <a:p>
            <a:pPr algn="ctr"/>
            <a:r>
              <a:rPr lang="es-CO" dirty="0"/>
              <a:t>Abril</a:t>
            </a:r>
          </a:p>
          <a:p>
            <a:pPr algn="ctr"/>
            <a:r>
              <a:rPr lang="es-CO" dirty="0"/>
              <a:t>47%</a:t>
            </a:r>
          </a:p>
        </p:txBody>
      </p:sp>
      <p:sp>
        <p:nvSpPr>
          <p:cNvPr id="31" name="Elipse 30">
            <a:extLst>
              <a:ext uri="{FF2B5EF4-FFF2-40B4-BE49-F238E27FC236}">
                <a16:creationId xmlns:a16="http://schemas.microsoft.com/office/drawing/2014/main" id="{D0DA77E6-370D-BC40-8CE9-7603DCCFD2AF}"/>
              </a:ext>
            </a:extLst>
          </p:cNvPr>
          <p:cNvSpPr/>
          <p:nvPr/>
        </p:nvSpPr>
        <p:spPr>
          <a:xfrm>
            <a:off x="2711704" y="2645729"/>
            <a:ext cx="1586318" cy="1450931"/>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t>6</a:t>
            </a:r>
          </a:p>
          <a:p>
            <a:pPr algn="ctr"/>
            <a:r>
              <a:rPr lang="es-CO" dirty="0"/>
              <a:t>Mayo</a:t>
            </a:r>
          </a:p>
          <a:p>
            <a:pPr algn="ctr"/>
            <a:r>
              <a:rPr lang="es-CO" dirty="0"/>
              <a:t>32%</a:t>
            </a:r>
          </a:p>
        </p:txBody>
      </p:sp>
      <p:sp>
        <p:nvSpPr>
          <p:cNvPr id="32" name="Elipse 31">
            <a:extLst>
              <a:ext uri="{FF2B5EF4-FFF2-40B4-BE49-F238E27FC236}">
                <a16:creationId xmlns:a16="http://schemas.microsoft.com/office/drawing/2014/main" id="{39E3CDFF-599F-F947-8FBA-32EAF793D3DC}"/>
              </a:ext>
            </a:extLst>
          </p:cNvPr>
          <p:cNvSpPr/>
          <p:nvPr/>
        </p:nvSpPr>
        <p:spPr>
          <a:xfrm>
            <a:off x="1812471" y="4462561"/>
            <a:ext cx="1586318" cy="1562809"/>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t>4</a:t>
            </a:r>
          </a:p>
          <a:p>
            <a:pPr algn="ctr"/>
            <a:r>
              <a:rPr lang="es-CO" dirty="0"/>
              <a:t>Junio</a:t>
            </a:r>
          </a:p>
          <a:p>
            <a:pPr algn="ctr"/>
            <a:r>
              <a:rPr lang="es-CO" dirty="0"/>
              <a:t>21%</a:t>
            </a:r>
          </a:p>
        </p:txBody>
      </p:sp>
      <p:cxnSp>
        <p:nvCxnSpPr>
          <p:cNvPr id="35" name="Conector recto 34">
            <a:extLst>
              <a:ext uri="{FF2B5EF4-FFF2-40B4-BE49-F238E27FC236}">
                <a16:creationId xmlns:a16="http://schemas.microsoft.com/office/drawing/2014/main" id="{56001380-0FCD-1647-8A5C-DB100A197B41}"/>
              </a:ext>
            </a:extLst>
          </p:cNvPr>
          <p:cNvCxnSpPr>
            <a:cxnSpLocks/>
          </p:cNvCxnSpPr>
          <p:nvPr/>
        </p:nvCxnSpPr>
        <p:spPr>
          <a:xfrm flipV="1">
            <a:off x="2135925" y="3568679"/>
            <a:ext cx="575779" cy="18005"/>
          </a:xfrm>
          <a:prstGeom prst="line">
            <a:avLst/>
          </a:prstGeom>
        </p:spPr>
        <p:style>
          <a:lnRef idx="1">
            <a:schemeClr val="dk1"/>
          </a:lnRef>
          <a:fillRef idx="0">
            <a:schemeClr val="dk1"/>
          </a:fillRef>
          <a:effectRef idx="0">
            <a:schemeClr val="dk1"/>
          </a:effectRef>
          <a:fontRef idx="minor">
            <a:schemeClr val="tx1"/>
          </a:fontRef>
        </p:style>
      </p:cxnSp>
      <p:sp>
        <p:nvSpPr>
          <p:cNvPr id="53" name="Elipse 52">
            <a:extLst>
              <a:ext uri="{FF2B5EF4-FFF2-40B4-BE49-F238E27FC236}">
                <a16:creationId xmlns:a16="http://schemas.microsoft.com/office/drawing/2014/main" id="{609AE951-512A-764B-BB4B-AD50908F2FB8}"/>
              </a:ext>
            </a:extLst>
          </p:cNvPr>
          <p:cNvSpPr/>
          <p:nvPr/>
        </p:nvSpPr>
        <p:spPr>
          <a:xfrm>
            <a:off x="7461515" y="3166514"/>
            <a:ext cx="1600199" cy="1525103"/>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dirty="0">
                <a:solidFill>
                  <a:schemeClr val="tx1"/>
                </a:solidFill>
                <a:latin typeface="Arial" panose="020B0604020202020204" pitchFamily="34" charset="0"/>
                <a:cs typeface="Arial" panose="020B0604020202020204" pitchFamily="34" charset="0"/>
              </a:rPr>
              <a:t>19</a:t>
            </a:r>
          </a:p>
          <a:p>
            <a:pPr algn="ctr"/>
            <a:r>
              <a:rPr lang="es-CO" dirty="0">
                <a:solidFill>
                  <a:schemeClr val="tx1"/>
                </a:solidFill>
              </a:rPr>
              <a:t>Recibidas en el trimestre100%</a:t>
            </a:r>
          </a:p>
        </p:txBody>
      </p:sp>
      <p:sp>
        <p:nvSpPr>
          <p:cNvPr id="58" name="Rectángulo 57">
            <a:extLst>
              <a:ext uri="{FF2B5EF4-FFF2-40B4-BE49-F238E27FC236}">
                <a16:creationId xmlns:a16="http://schemas.microsoft.com/office/drawing/2014/main" id="{4AF56B16-6E40-434F-BC55-0D8911823C6F}"/>
              </a:ext>
            </a:extLst>
          </p:cNvPr>
          <p:cNvSpPr/>
          <p:nvPr/>
        </p:nvSpPr>
        <p:spPr>
          <a:xfrm>
            <a:off x="5447400" y="2124915"/>
            <a:ext cx="1469572" cy="1461769"/>
          </a:xfrm>
          <a:prstGeom prst="rect">
            <a:avLst/>
          </a:prstGeom>
          <a:solidFill>
            <a:schemeClr val="accent1">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solidFill>
                  <a:schemeClr val="tx1"/>
                </a:solidFill>
                <a:latin typeface="Arial" panose="020B0604020202020204" pitchFamily="34" charset="0"/>
                <a:cs typeface="Arial" panose="020B0604020202020204" pitchFamily="34" charset="0"/>
              </a:rPr>
              <a:t>16</a:t>
            </a:r>
          </a:p>
          <a:p>
            <a:pPr algn="ctr"/>
            <a:endParaRPr lang="es-CO" dirty="0">
              <a:solidFill>
                <a:schemeClr val="tx1"/>
              </a:solidFill>
            </a:endParaRPr>
          </a:p>
          <a:p>
            <a:pPr algn="ctr"/>
            <a:r>
              <a:rPr lang="es-CO" dirty="0">
                <a:solidFill>
                  <a:schemeClr val="tx1"/>
                </a:solidFill>
              </a:rPr>
              <a:t>Varios</a:t>
            </a:r>
          </a:p>
          <a:p>
            <a:pPr algn="ctr"/>
            <a:endParaRPr lang="es-CO" dirty="0">
              <a:solidFill>
                <a:schemeClr val="tx1"/>
              </a:solidFill>
            </a:endParaRPr>
          </a:p>
          <a:p>
            <a:pPr algn="ctr"/>
            <a:r>
              <a:rPr lang="es-CO" sz="2000" dirty="0">
                <a:solidFill>
                  <a:schemeClr val="tx1"/>
                </a:solidFill>
                <a:latin typeface="Arial" panose="020B0604020202020204" pitchFamily="34" charset="0"/>
                <a:cs typeface="Arial" panose="020B0604020202020204" pitchFamily="34" charset="0"/>
              </a:rPr>
              <a:t>21%</a:t>
            </a:r>
          </a:p>
        </p:txBody>
      </p:sp>
      <p:sp>
        <p:nvSpPr>
          <p:cNvPr id="59" name="Rectángulo 58">
            <a:extLst>
              <a:ext uri="{FF2B5EF4-FFF2-40B4-BE49-F238E27FC236}">
                <a16:creationId xmlns:a16="http://schemas.microsoft.com/office/drawing/2014/main" id="{B84359D1-7A12-6F4E-9457-59A057581A3D}"/>
              </a:ext>
            </a:extLst>
          </p:cNvPr>
          <p:cNvSpPr/>
          <p:nvPr/>
        </p:nvSpPr>
        <p:spPr>
          <a:xfrm>
            <a:off x="7393570" y="1216082"/>
            <a:ext cx="1469571" cy="1461768"/>
          </a:xfrm>
          <a:prstGeom prst="rect">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dirty="0">
                <a:solidFill>
                  <a:schemeClr val="tx1"/>
                </a:solidFill>
                <a:latin typeface="Arial" panose="020B0604020202020204" pitchFamily="34" charset="0"/>
                <a:cs typeface="Arial" panose="020B0604020202020204" pitchFamily="34" charset="0"/>
              </a:rPr>
              <a:t>0</a:t>
            </a:r>
          </a:p>
          <a:p>
            <a:pPr algn="ctr"/>
            <a:endParaRPr lang="es-CO" dirty="0">
              <a:solidFill>
                <a:schemeClr val="tx1"/>
              </a:solidFill>
            </a:endParaRPr>
          </a:p>
          <a:p>
            <a:pPr algn="ctr"/>
            <a:r>
              <a:rPr lang="es-CO" dirty="0">
                <a:solidFill>
                  <a:schemeClr val="tx1"/>
                </a:solidFill>
              </a:rPr>
              <a:t>Certificados</a:t>
            </a:r>
          </a:p>
          <a:p>
            <a:pPr algn="ctr"/>
            <a:endParaRPr lang="es-CO" dirty="0">
              <a:solidFill>
                <a:schemeClr val="tx1"/>
              </a:solidFill>
            </a:endParaRPr>
          </a:p>
          <a:p>
            <a:pPr algn="ctr"/>
            <a:r>
              <a:rPr lang="es-CO" sz="2000" dirty="0">
                <a:solidFill>
                  <a:schemeClr val="tx1"/>
                </a:solidFill>
                <a:latin typeface="Arial" panose="020B0604020202020204" pitchFamily="34" charset="0"/>
                <a:cs typeface="Arial" panose="020B0604020202020204" pitchFamily="34" charset="0"/>
              </a:rPr>
              <a:t>17%</a:t>
            </a:r>
          </a:p>
        </p:txBody>
      </p:sp>
      <p:sp>
        <p:nvSpPr>
          <p:cNvPr id="61" name="Rectángulo 60">
            <a:extLst>
              <a:ext uri="{FF2B5EF4-FFF2-40B4-BE49-F238E27FC236}">
                <a16:creationId xmlns:a16="http://schemas.microsoft.com/office/drawing/2014/main" id="{C00C86CB-5BA7-3447-A048-7A894AA99880}"/>
              </a:ext>
            </a:extLst>
          </p:cNvPr>
          <p:cNvSpPr/>
          <p:nvPr/>
        </p:nvSpPr>
        <p:spPr>
          <a:xfrm>
            <a:off x="5447400" y="4243302"/>
            <a:ext cx="1469572" cy="1461769"/>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dirty="0">
                <a:solidFill>
                  <a:schemeClr val="tx1"/>
                </a:solidFill>
                <a:latin typeface="Arial" panose="020B0604020202020204" pitchFamily="34" charset="0"/>
                <a:cs typeface="Arial" panose="020B0604020202020204" pitchFamily="34" charset="0"/>
              </a:rPr>
              <a:t>3</a:t>
            </a:r>
          </a:p>
          <a:p>
            <a:pPr algn="ctr"/>
            <a:r>
              <a:rPr lang="es-CO" sz="1400" dirty="0">
                <a:solidFill>
                  <a:schemeClr val="tx1"/>
                </a:solidFill>
                <a:latin typeface="Arial" panose="020B0604020202020204" pitchFamily="34" charset="0"/>
                <a:cs typeface="Arial" panose="020B0604020202020204" pitchFamily="34" charset="0"/>
              </a:rPr>
              <a:t>Peticiones y Requerimientos</a:t>
            </a:r>
          </a:p>
          <a:p>
            <a:pPr algn="ctr"/>
            <a:endParaRPr lang="es-CO" sz="1400" dirty="0">
              <a:solidFill>
                <a:schemeClr val="tx1"/>
              </a:solidFill>
              <a:latin typeface="Arial" panose="020B0604020202020204" pitchFamily="34" charset="0"/>
              <a:cs typeface="Arial" panose="020B0604020202020204" pitchFamily="34" charset="0"/>
            </a:endParaRPr>
          </a:p>
          <a:p>
            <a:pPr algn="ctr"/>
            <a:r>
              <a:rPr lang="es-CO" sz="2000" dirty="0">
                <a:solidFill>
                  <a:schemeClr val="tx1"/>
                </a:solidFill>
                <a:latin typeface="Arial" panose="020B0604020202020204" pitchFamily="34" charset="0"/>
                <a:cs typeface="Arial" panose="020B0604020202020204" pitchFamily="34" charset="0"/>
              </a:rPr>
              <a:t>52%</a:t>
            </a:r>
          </a:p>
        </p:txBody>
      </p:sp>
      <p:sp>
        <p:nvSpPr>
          <p:cNvPr id="62" name="Rectángulo 61">
            <a:extLst>
              <a:ext uri="{FF2B5EF4-FFF2-40B4-BE49-F238E27FC236}">
                <a16:creationId xmlns:a16="http://schemas.microsoft.com/office/drawing/2014/main" id="{FB9C254D-9C49-A242-80E2-8443E9785AD6}"/>
              </a:ext>
            </a:extLst>
          </p:cNvPr>
          <p:cNvSpPr/>
          <p:nvPr/>
        </p:nvSpPr>
        <p:spPr>
          <a:xfrm>
            <a:off x="9549114" y="2106910"/>
            <a:ext cx="1469572" cy="1461769"/>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dirty="0">
                <a:solidFill>
                  <a:schemeClr val="tx1"/>
                </a:solidFill>
                <a:latin typeface="Arial" panose="020B0604020202020204" pitchFamily="34" charset="0"/>
                <a:cs typeface="Arial" panose="020B0604020202020204" pitchFamily="34" charset="0"/>
              </a:rPr>
              <a:t>0</a:t>
            </a:r>
          </a:p>
          <a:p>
            <a:pPr algn="ctr"/>
            <a:endParaRPr lang="es-CO" dirty="0">
              <a:solidFill>
                <a:schemeClr val="tx1"/>
              </a:solidFill>
            </a:endParaRPr>
          </a:p>
          <a:p>
            <a:pPr algn="ctr"/>
            <a:r>
              <a:rPr lang="es-CO" dirty="0">
                <a:solidFill>
                  <a:schemeClr val="tx1"/>
                </a:solidFill>
              </a:rPr>
              <a:t>Propuestas</a:t>
            </a:r>
          </a:p>
          <a:p>
            <a:pPr algn="ctr"/>
            <a:endParaRPr lang="es-CO" sz="2000" dirty="0">
              <a:solidFill>
                <a:schemeClr val="tx1"/>
              </a:solidFill>
              <a:latin typeface="Arial" panose="020B0604020202020204" pitchFamily="34" charset="0"/>
              <a:cs typeface="Arial" panose="020B0604020202020204" pitchFamily="34" charset="0"/>
            </a:endParaRPr>
          </a:p>
          <a:p>
            <a:pPr algn="ctr"/>
            <a:r>
              <a:rPr lang="es-CO" sz="2000" dirty="0">
                <a:solidFill>
                  <a:schemeClr val="tx1"/>
                </a:solidFill>
                <a:latin typeface="Arial" panose="020B0604020202020204" pitchFamily="34" charset="0"/>
                <a:cs typeface="Arial" panose="020B0604020202020204" pitchFamily="34" charset="0"/>
              </a:rPr>
              <a:t>10%</a:t>
            </a:r>
          </a:p>
        </p:txBody>
      </p:sp>
      <p:sp>
        <p:nvSpPr>
          <p:cNvPr id="63" name="Rectángulo 62">
            <a:extLst>
              <a:ext uri="{FF2B5EF4-FFF2-40B4-BE49-F238E27FC236}">
                <a16:creationId xmlns:a16="http://schemas.microsoft.com/office/drawing/2014/main" id="{BC00EE33-0D45-3149-BDCD-7681D60D720A}"/>
              </a:ext>
            </a:extLst>
          </p:cNvPr>
          <p:cNvSpPr/>
          <p:nvPr/>
        </p:nvSpPr>
        <p:spPr>
          <a:xfrm>
            <a:off x="9549114" y="4243302"/>
            <a:ext cx="1469572" cy="1461769"/>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dirty="0">
                <a:solidFill>
                  <a:schemeClr val="tx1"/>
                </a:solidFill>
                <a:latin typeface="Arial" panose="020B0604020202020204" pitchFamily="34" charset="0"/>
                <a:cs typeface="Arial" panose="020B0604020202020204" pitchFamily="34" charset="0"/>
              </a:rPr>
              <a:t>0</a:t>
            </a:r>
          </a:p>
          <a:p>
            <a:pPr algn="ctr"/>
            <a:endParaRPr lang="es-CO" dirty="0">
              <a:solidFill>
                <a:schemeClr val="tx1"/>
              </a:solidFill>
            </a:endParaRPr>
          </a:p>
          <a:p>
            <a:pPr algn="ctr"/>
            <a:r>
              <a:rPr lang="es-CO" dirty="0">
                <a:solidFill>
                  <a:schemeClr val="tx1"/>
                </a:solidFill>
              </a:rPr>
              <a:t>Denuncias</a:t>
            </a:r>
          </a:p>
          <a:p>
            <a:pPr algn="ctr"/>
            <a:endParaRPr lang="es-CO" sz="2000" dirty="0">
              <a:solidFill>
                <a:schemeClr val="tx1"/>
              </a:solidFill>
              <a:latin typeface="Arial" panose="020B0604020202020204" pitchFamily="34" charset="0"/>
              <a:cs typeface="Arial" panose="020B0604020202020204" pitchFamily="34" charset="0"/>
            </a:endParaRPr>
          </a:p>
          <a:p>
            <a:pPr algn="ctr"/>
            <a:r>
              <a:rPr lang="es-CO" sz="2000" dirty="0">
                <a:solidFill>
                  <a:schemeClr val="tx1"/>
                </a:solidFill>
                <a:latin typeface="Arial" panose="020B0604020202020204" pitchFamily="34" charset="0"/>
                <a:cs typeface="Arial" panose="020B0604020202020204" pitchFamily="34" charset="0"/>
              </a:rPr>
              <a:t>0%</a:t>
            </a:r>
          </a:p>
        </p:txBody>
      </p:sp>
      <p:sp>
        <p:nvSpPr>
          <p:cNvPr id="64" name="Flecha izquierda 63">
            <a:extLst>
              <a:ext uri="{FF2B5EF4-FFF2-40B4-BE49-F238E27FC236}">
                <a16:creationId xmlns:a16="http://schemas.microsoft.com/office/drawing/2014/main" id="{08D4B8FE-9FAA-9E48-8D02-A184B2AE381A}"/>
              </a:ext>
            </a:extLst>
          </p:cNvPr>
          <p:cNvSpPr/>
          <p:nvPr/>
        </p:nvSpPr>
        <p:spPr>
          <a:xfrm>
            <a:off x="8980711" y="3286892"/>
            <a:ext cx="604910" cy="40336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5" name="Flecha izquierda 64">
            <a:extLst>
              <a:ext uri="{FF2B5EF4-FFF2-40B4-BE49-F238E27FC236}">
                <a16:creationId xmlns:a16="http://schemas.microsoft.com/office/drawing/2014/main" id="{CDCB53CD-7151-9541-82F0-CBD19E7159DC}"/>
              </a:ext>
            </a:extLst>
          </p:cNvPr>
          <p:cNvSpPr/>
          <p:nvPr/>
        </p:nvSpPr>
        <p:spPr>
          <a:xfrm>
            <a:off x="8944202" y="4170056"/>
            <a:ext cx="604911" cy="40336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6" name="Flecha derecha 65">
            <a:extLst>
              <a:ext uri="{FF2B5EF4-FFF2-40B4-BE49-F238E27FC236}">
                <a16:creationId xmlns:a16="http://schemas.microsoft.com/office/drawing/2014/main" id="{7E48C5C7-EB20-C447-B00D-2F73503D4AA3}"/>
              </a:ext>
            </a:extLst>
          </p:cNvPr>
          <p:cNvSpPr/>
          <p:nvPr/>
        </p:nvSpPr>
        <p:spPr>
          <a:xfrm>
            <a:off x="6921221" y="3286891"/>
            <a:ext cx="626425" cy="40336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67" name="Flecha derecha 66">
            <a:extLst>
              <a:ext uri="{FF2B5EF4-FFF2-40B4-BE49-F238E27FC236}">
                <a16:creationId xmlns:a16="http://schemas.microsoft.com/office/drawing/2014/main" id="{D4237750-E507-6047-8A31-36DA6F8ACFC9}"/>
              </a:ext>
            </a:extLst>
          </p:cNvPr>
          <p:cNvSpPr/>
          <p:nvPr/>
        </p:nvSpPr>
        <p:spPr>
          <a:xfrm>
            <a:off x="6915168" y="4144266"/>
            <a:ext cx="626425" cy="4291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8" name="Flecha abajo 67">
            <a:extLst>
              <a:ext uri="{FF2B5EF4-FFF2-40B4-BE49-F238E27FC236}">
                <a16:creationId xmlns:a16="http://schemas.microsoft.com/office/drawing/2014/main" id="{0D4FB2FC-F888-B847-A780-6B5950F2129C}"/>
              </a:ext>
            </a:extLst>
          </p:cNvPr>
          <p:cNvSpPr/>
          <p:nvPr/>
        </p:nvSpPr>
        <p:spPr>
          <a:xfrm>
            <a:off x="7944030" y="2694849"/>
            <a:ext cx="431770" cy="4546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cxnSp>
        <p:nvCxnSpPr>
          <p:cNvPr id="86" name="Conector recto de flecha 85">
            <a:extLst>
              <a:ext uri="{FF2B5EF4-FFF2-40B4-BE49-F238E27FC236}">
                <a16:creationId xmlns:a16="http://schemas.microsoft.com/office/drawing/2014/main" id="{F9E42213-FE1A-5A48-ABF4-D30F8A4DF567}"/>
              </a:ext>
            </a:extLst>
          </p:cNvPr>
          <p:cNvCxnSpPr>
            <a:cxnSpLocks/>
          </p:cNvCxnSpPr>
          <p:nvPr/>
        </p:nvCxnSpPr>
        <p:spPr>
          <a:xfrm flipV="1">
            <a:off x="1740975" y="2124915"/>
            <a:ext cx="511451" cy="7128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4" name="Conector recto de flecha 93">
            <a:extLst>
              <a:ext uri="{FF2B5EF4-FFF2-40B4-BE49-F238E27FC236}">
                <a16:creationId xmlns:a16="http://schemas.microsoft.com/office/drawing/2014/main" id="{DB635E39-EA75-B142-AAE8-F2547E433AD0}"/>
              </a:ext>
            </a:extLst>
          </p:cNvPr>
          <p:cNvCxnSpPr>
            <a:cxnSpLocks/>
            <a:endCxn id="32" idx="1"/>
          </p:cNvCxnSpPr>
          <p:nvPr/>
        </p:nvCxnSpPr>
        <p:spPr>
          <a:xfrm>
            <a:off x="1740975" y="4170056"/>
            <a:ext cx="303807" cy="521373"/>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2" name="Rectángulo 1">
            <a:extLst>
              <a:ext uri="{FF2B5EF4-FFF2-40B4-BE49-F238E27FC236}">
                <a16:creationId xmlns:a16="http://schemas.microsoft.com/office/drawing/2014/main" id="{EF4B16F2-1805-EE48-958D-7DE112F4C2D5}"/>
              </a:ext>
            </a:extLst>
          </p:cNvPr>
          <p:cNvSpPr/>
          <p:nvPr/>
        </p:nvSpPr>
        <p:spPr>
          <a:xfrm>
            <a:off x="3048000" y="6502186"/>
            <a:ext cx="7970686" cy="307777"/>
          </a:xfrm>
          <a:prstGeom prst="rect">
            <a:avLst/>
          </a:prstGeom>
        </p:spPr>
        <p:txBody>
          <a:bodyPr wrap="square">
            <a:spAutoFit/>
          </a:bodyPr>
          <a:lstStyle/>
          <a:p>
            <a:pPr algn="r"/>
            <a:r>
              <a:rPr lang="es-ES" sz="1400" b="1" i="1" dirty="0">
                <a:latin typeface="Arial" panose="020B0604020202020204" pitchFamily="34" charset="0"/>
                <a:ea typeface="Calibri" panose="020F0502020204030204" pitchFamily="34" charset="0"/>
                <a:cs typeface="Times New Roman" panose="02020603050405020304" pitchFamily="18" charset="0"/>
              </a:rPr>
              <a:t>Hugo Alberto Parra Galeano Jefe Oficina de Control Interno “RIA” S.A.</a:t>
            </a:r>
            <a:endParaRPr lang="es-CO"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17474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018A306-443B-4844-9884-D3E2C3B371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a:extLst>
              <a:ext uri="{FF2B5EF4-FFF2-40B4-BE49-F238E27FC236}">
                <a16:creationId xmlns:a16="http://schemas.microsoft.com/office/drawing/2014/main" id="{3F430D2A-93AA-410C-B1BB-98FEA29907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9A0EF52A-1A39-47D8-AA03-47A1C47BE3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896DE2E2-8696-47C1-8B42-A04B409BCF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17" name="Rectangle 16">
            <a:extLst>
              <a:ext uri="{FF2B5EF4-FFF2-40B4-BE49-F238E27FC236}">
                <a16:creationId xmlns:a16="http://schemas.microsoft.com/office/drawing/2014/main" id="{9DD60C94-0C9C-47B7-BE88-045235ACCC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FCF7016-AC99-433F-B943-24C3736E0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57200"/>
            <a:ext cx="7579574" cy="64361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0">
            <a:extLst>
              <a:ext uri="{FF2B5EF4-FFF2-40B4-BE49-F238E27FC236}">
                <a16:creationId xmlns:a16="http://schemas.microsoft.com/office/drawing/2014/main" id="{A03737D1-A930-4E3E-9160-3CD4AEC72A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9871" y="453642"/>
            <a:ext cx="3615596" cy="645113"/>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2">
            <a:extLst>
              <a:ext uri="{FF2B5EF4-FFF2-40B4-BE49-F238E27FC236}">
                <a16:creationId xmlns:a16="http://schemas.microsoft.com/office/drawing/2014/main" id="{F71CFF33-010E-4E26-A285-83B1829823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5707627"/>
            <a:ext cx="11293913" cy="649224"/>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 name="Rectángulo 3">
            <a:extLst>
              <a:ext uri="{FF2B5EF4-FFF2-40B4-BE49-F238E27FC236}">
                <a16:creationId xmlns:a16="http://schemas.microsoft.com/office/drawing/2014/main" id="{E4222E81-3948-7144-8BA2-F065E87C659C}"/>
              </a:ext>
            </a:extLst>
          </p:cNvPr>
          <p:cNvSpPr/>
          <p:nvPr/>
        </p:nvSpPr>
        <p:spPr>
          <a:xfrm>
            <a:off x="1191986" y="1306284"/>
            <a:ext cx="10058400" cy="523220"/>
          </a:xfrm>
          <a:prstGeom prst="rect">
            <a:avLst/>
          </a:prstGeom>
        </p:spPr>
        <p:txBody>
          <a:bodyPr wrap="square">
            <a:spAutoFit/>
          </a:bodyPr>
          <a:lstStyle/>
          <a:p>
            <a:pPr algn="ctr"/>
            <a:r>
              <a:rPr lang="es-CO" sz="2800" dirty="0">
                <a:solidFill>
                  <a:srgbClr val="0051BA"/>
                </a:solidFill>
                <a:latin typeface="ArialMT"/>
              </a:rPr>
              <a:t>4. Comparación de PQRSD recibidas en periodos anteriores </a:t>
            </a:r>
            <a:endParaRPr lang="es-CO" sz="2800" dirty="0">
              <a:effectLst/>
            </a:endParaRPr>
          </a:p>
        </p:txBody>
      </p:sp>
      <p:sp>
        <p:nvSpPr>
          <p:cNvPr id="8" name="Bisel 7">
            <a:extLst>
              <a:ext uri="{FF2B5EF4-FFF2-40B4-BE49-F238E27FC236}">
                <a16:creationId xmlns:a16="http://schemas.microsoft.com/office/drawing/2014/main" id="{63125F7B-F951-EE4C-A32C-41F05F5D1752}"/>
              </a:ext>
            </a:extLst>
          </p:cNvPr>
          <p:cNvSpPr/>
          <p:nvPr/>
        </p:nvSpPr>
        <p:spPr>
          <a:xfrm>
            <a:off x="7885164" y="1716048"/>
            <a:ext cx="3615596" cy="3957862"/>
          </a:xfrm>
          <a:prstGeom prst="bevel">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CO" sz="1600" dirty="0">
              <a:solidFill>
                <a:schemeClr val="tx1"/>
              </a:solidFill>
              <a:latin typeface="Arial" panose="020B0604020202020204" pitchFamily="34" charset="0"/>
              <a:cs typeface="Arial" panose="020B0604020202020204" pitchFamily="34" charset="0"/>
            </a:endParaRPr>
          </a:p>
          <a:p>
            <a:pPr algn="just"/>
            <a:endParaRPr lang="es-CO" sz="1600" dirty="0">
              <a:solidFill>
                <a:schemeClr val="tx1"/>
              </a:solidFill>
              <a:latin typeface="Arial" panose="020B0604020202020204" pitchFamily="34" charset="0"/>
              <a:cs typeface="Arial" panose="020B0604020202020204" pitchFamily="34" charset="0"/>
            </a:endParaRPr>
          </a:p>
          <a:p>
            <a:pPr algn="just"/>
            <a:endParaRPr lang="es-CO" sz="1600" dirty="0">
              <a:solidFill>
                <a:schemeClr val="tx1"/>
              </a:solidFill>
              <a:latin typeface="Arial" panose="020B0604020202020204" pitchFamily="34" charset="0"/>
              <a:cs typeface="Arial" panose="020B0604020202020204" pitchFamily="34" charset="0"/>
            </a:endParaRPr>
          </a:p>
          <a:p>
            <a:pPr algn="just"/>
            <a:endParaRPr lang="es-CO" sz="1600" dirty="0">
              <a:solidFill>
                <a:schemeClr val="tx1"/>
              </a:solidFill>
              <a:latin typeface="Arial" panose="020B0604020202020204" pitchFamily="34" charset="0"/>
              <a:cs typeface="Arial" panose="020B0604020202020204" pitchFamily="34" charset="0"/>
            </a:endParaRPr>
          </a:p>
          <a:p>
            <a:pPr algn="just"/>
            <a:r>
              <a:rPr lang="es-CO" sz="1600" dirty="0">
                <a:solidFill>
                  <a:schemeClr val="tx1"/>
                </a:solidFill>
                <a:latin typeface="Arial" panose="020B0604020202020204" pitchFamily="34" charset="0"/>
                <a:cs typeface="Arial" panose="020B0604020202020204" pitchFamily="34" charset="0"/>
              </a:rPr>
              <a:t>La causa del los mayores picos de peticiones registradas en los últimos 6 meses se relacionan con los siguientes temas: </a:t>
            </a:r>
          </a:p>
          <a:p>
            <a:pPr algn="just"/>
            <a:endParaRPr lang="es-CO" sz="1600" dirty="0">
              <a:solidFill>
                <a:schemeClr val="tx1"/>
              </a:solidFill>
              <a:latin typeface="Arial" panose="020B0604020202020204" pitchFamily="34" charset="0"/>
              <a:cs typeface="Arial" panose="020B0604020202020204" pitchFamily="34" charset="0"/>
            </a:endParaRPr>
          </a:p>
          <a:p>
            <a:pPr marL="342900" indent="-342900" algn="just">
              <a:buAutoNum type="arabicPeriod"/>
            </a:pPr>
            <a:r>
              <a:rPr lang="es-CO" sz="1600" dirty="0">
                <a:solidFill>
                  <a:schemeClr val="tx1"/>
                </a:solidFill>
                <a:latin typeface="Arial" panose="020B0604020202020204" pitchFamily="34" charset="0"/>
                <a:cs typeface="Arial" panose="020B0604020202020204" pitchFamily="34" charset="0"/>
              </a:rPr>
              <a:t>Dirección Técnica</a:t>
            </a:r>
          </a:p>
          <a:p>
            <a:pPr marL="342900" indent="-342900" algn="just">
              <a:buAutoNum type="arabicPeriod"/>
            </a:pPr>
            <a:r>
              <a:rPr lang="es-CO" sz="1600" dirty="0">
                <a:solidFill>
                  <a:schemeClr val="tx1"/>
                </a:solidFill>
                <a:latin typeface="Arial" panose="020B0604020202020204" pitchFamily="34" charset="0"/>
                <a:cs typeface="Arial" panose="020B0604020202020204" pitchFamily="34" charset="0"/>
              </a:rPr>
              <a:t>Dirección Financiera</a:t>
            </a:r>
          </a:p>
          <a:p>
            <a:pPr marL="342900" indent="-342900" algn="just">
              <a:buAutoNum type="arabicPeriod"/>
            </a:pPr>
            <a:r>
              <a:rPr lang="es-CO" sz="1600" dirty="0">
                <a:solidFill>
                  <a:schemeClr val="tx1"/>
                </a:solidFill>
                <a:latin typeface="Arial" panose="020B0604020202020204" pitchFamily="34" charset="0"/>
                <a:cs typeface="Arial" panose="020B0604020202020204" pitchFamily="34" charset="0"/>
              </a:rPr>
              <a:t>Dirección Jurídica</a:t>
            </a:r>
          </a:p>
          <a:p>
            <a:pPr marL="342900" indent="-342900" algn="just">
              <a:buAutoNum type="arabicPeriod"/>
            </a:pPr>
            <a:r>
              <a:rPr lang="es-CO" sz="1600" dirty="0">
                <a:solidFill>
                  <a:schemeClr val="tx1"/>
                </a:solidFill>
                <a:latin typeface="Arial" panose="020B0604020202020204" pitchFamily="34" charset="0"/>
                <a:cs typeface="Arial" panose="020B0604020202020204" pitchFamily="34" charset="0"/>
              </a:rPr>
              <a:t>Dirección Administrativa</a:t>
            </a:r>
          </a:p>
          <a:p>
            <a:pPr marL="342900" indent="-342900" algn="just">
              <a:buAutoNum type="arabicPeriod"/>
            </a:pPr>
            <a:r>
              <a:rPr lang="es-CO" sz="1600" dirty="0">
                <a:solidFill>
                  <a:schemeClr val="tx1"/>
                </a:solidFill>
                <a:latin typeface="Arial" panose="020B0604020202020204" pitchFamily="34" charset="0"/>
                <a:cs typeface="Arial" panose="020B0604020202020204" pitchFamily="34" charset="0"/>
              </a:rPr>
              <a:t>Talento Humano</a:t>
            </a:r>
          </a:p>
          <a:p>
            <a:pPr algn="just"/>
            <a:endParaRPr lang="es-CO" sz="1600" dirty="0">
              <a:solidFill>
                <a:schemeClr val="tx1"/>
              </a:solidFill>
              <a:effectLst/>
              <a:latin typeface="Arial" panose="020B0604020202020204" pitchFamily="34" charset="0"/>
              <a:cs typeface="Arial" panose="020B0604020202020204" pitchFamily="34" charset="0"/>
            </a:endParaRPr>
          </a:p>
          <a:p>
            <a:pPr algn="just"/>
            <a:endParaRPr lang="es-CO" sz="1600" dirty="0">
              <a:solidFill>
                <a:schemeClr val="tx1"/>
              </a:solidFill>
              <a:latin typeface="Arial" panose="020B0604020202020204" pitchFamily="34" charset="0"/>
              <a:cs typeface="Arial" panose="020B0604020202020204" pitchFamily="34" charset="0"/>
            </a:endParaRPr>
          </a:p>
          <a:p>
            <a:pPr algn="just"/>
            <a:endParaRPr lang="es-CO" sz="1600" dirty="0">
              <a:solidFill>
                <a:schemeClr val="tx1"/>
              </a:solidFill>
              <a:effectLst/>
              <a:latin typeface="Arial" panose="020B0604020202020204" pitchFamily="34" charset="0"/>
              <a:cs typeface="Arial" panose="020B0604020202020204" pitchFamily="34" charset="0"/>
            </a:endParaRPr>
          </a:p>
          <a:p>
            <a:pPr algn="just"/>
            <a:endParaRPr lang="es-CO" sz="1600" dirty="0">
              <a:solidFill>
                <a:schemeClr val="tx1"/>
              </a:solidFill>
              <a:latin typeface="Arial" panose="020B0604020202020204" pitchFamily="34" charset="0"/>
              <a:cs typeface="Arial" panose="020B0604020202020204" pitchFamily="34" charset="0"/>
            </a:endParaRPr>
          </a:p>
          <a:p>
            <a:pPr algn="just"/>
            <a:endParaRPr lang="es-CO" sz="1600" dirty="0">
              <a:solidFill>
                <a:schemeClr val="tx1"/>
              </a:solidFill>
              <a:effectLst/>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B3E402F5-326B-2348-8D79-0E6472ECFE6D}"/>
              </a:ext>
            </a:extLst>
          </p:cNvPr>
          <p:cNvSpPr>
            <a:spLocks noChangeArrowheads="1"/>
          </p:cNvSpPr>
          <p:nvPr/>
        </p:nvSpPr>
        <p:spPr bwMode="auto">
          <a:xfrm>
            <a:off x="2734159" y="192191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O"/>
          </a:p>
        </p:txBody>
      </p:sp>
      <p:pic>
        <p:nvPicPr>
          <p:cNvPr id="3073" name="Imagen 2" descr="La función de la secretaria y asistente ejecutiva va&#10;cambiando día a día y pasa por un claro proceso de&#10;profesionalización...">
            <a:extLst>
              <a:ext uri="{FF2B5EF4-FFF2-40B4-BE49-F238E27FC236}">
                <a16:creationId xmlns:a16="http://schemas.microsoft.com/office/drawing/2014/main" id="{C6077290-DE61-DA42-BB34-27016E0A3799}"/>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l="56129" t="24918" b="27907"/>
          <a:stretch>
            <a:fillRect/>
          </a:stretch>
        </p:blipFill>
        <p:spPr bwMode="auto">
          <a:xfrm>
            <a:off x="3044834" y="1944914"/>
            <a:ext cx="2362200" cy="36068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2">
            <a:extLst>
              <a:ext uri="{FF2B5EF4-FFF2-40B4-BE49-F238E27FC236}">
                <a16:creationId xmlns:a16="http://schemas.microsoft.com/office/drawing/2014/main" id="{88037C42-3C51-8B45-9C83-147607E9F25C}"/>
              </a:ext>
            </a:extLst>
          </p:cNvPr>
          <p:cNvSpPr>
            <a:spLocks noChangeArrowheads="1"/>
          </p:cNvSpPr>
          <p:nvPr/>
        </p:nvSpPr>
        <p:spPr bwMode="auto">
          <a:xfrm>
            <a:off x="0" y="43934"/>
            <a:ext cx="184731" cy="369332"/>
          </a:xfrm>
          <a:prstGeom prst="rect">
            <a:avLst/>
          </a:prstGeom>
          <a:solidFill>
            <a:srgbClr val="DBE8F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CO" altLang="es-CO" sz="1800" b="0" i="0" u="none" strike="noStrike" cap="none" normalizeH="0" baseline="0" dirty="0">
              <a:ln>
                <a:noFill/>
              </a:ln>
              <a:solidFill>
                <a:schemeClr val="tx1"/>
              </a:solidFill>
              <a:effectLst/>
              <a:latin typeface="Arial" panose="020B0604020202020204" pitchFamily="34" charset="0"/>
            </a:endParaRPr>
          </a:p>
        </p:txBody>
      </p:sp>
      <p:sp>
        <p:nvSpPr>
          <p:cNvPr id="5" name="Redondear rectángulo de esquina diagonal 4">
            <a:extLst>
              <a:ext uri="{FF2B5EF4-FFF2-40B4-BE49-F238E27FC236}">
                <a16:creationId xmlns:a16="http://schemas.microsoft.com/office/drawing/2014/main" id="{D9E90959-3764-F24B-AD35-636C512F3A15}"/>
              </a:ext>
            </a:extLst>
          </p:cNvPr>
          <p:cNvSpPr/>
          <p:nvPr/>
        </p:nvSpPr>
        <p:spPr>
          <a:xfrm>
            <a:off x="691239" y="2525928"/>
            <a:ext cx="2042919" cy="2975523"/>
          </a:xfrm>
          <a:prstGeom prst="round2Diag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O" altLang="es-CO" dirty="0">
                <a:solidFill>
                  <a:schemeClr val="tx1"/>
                </a:solidFill>
                <a:latin typeface="Arial" panose="020B0604020202020204" pitchFamily="34" charset="0"/>
                <a:cs typeface="Arial" panose="020B0604020202020204" pitchFamily="34" charset="0"/>
              </a:rPr>
              <a:t>Se observa una disminución de registros en el segundo trimestre de 2020, comparado con el primer trimestre del año 2020 </a:t>
            </a:r>
          </a:p>
          <a:p>
            <a:pPr algn="ctr"/>
            <a:endParaRPr lang="es-CO" dirty="0"/>
          </a:p>
        </p:txBody>
      </p:sp>
      <p:sp>
        <p:nvSpPr>
          <p:cNvPr id="12" name="Redondear rectángulo de esquina diagonal 11">
            <a:extLst>
              <a:ext uri="{FF2B5EF4-FFF2-40B4-BE49-F238E27FC236}">
                <a16:creationId xmlns:a16="http://schemas.microsoft.com/office/drawing/2014/main" id="{0727CD48-5816-C345-9A59-7828D9DF16F4}"/>
              </a:ext>
            </a:extLst>
          </p:cNvPr>
          <p:cNvSpPr/>
          <p:nvPr/>
        </p:nvSpPr>
        <p:spPr>
          <a:xfrm>
            <a:off x="5575597" y="2525928"/>
            <a:ext cx="1976090" cy="2975522"/>
          </a:xfrm>
          <a:prstGeom prst="round2Diag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solidFill>
                  <a:schemeClr val="tx1"/>
                </a:solidFill>
                <a:latin typeface="Arial" panose="020B0604020202020204" pitchFamily="34" charset="0"/>
                <a:cs typeface="Arial" panose="020B0604020202020204" pitchFamily="34" charset="0"/>
              </a:rPr>
              <a:t>PQRSD primer trimestre 2020 </a:t>
            </a:r>
          </a:p>
          <a:p>
            <a:pPr algn="ctr"/>
            <a:endParaRPr lang="es-CO" sz="2000" dirty="0">
              <a:solidFill>
                <a:schemeClr val="tx1"/>
              </a:solidFill>
              <a:latin typeface="Arial" panose="020B0604020202020204" pitchFamily="34" charset="0"/>
              <a:cs typeface="Arial" panose="020B0604020202020204" pitchFamily="34" charset="0"/>
            </a:endParaRPr>
          </a:p>
          <a:p>
            <a:pPr algn="ctr"/>
            <a:r>
              <a:rPr lang="es-CO" sz="2000" dirty="0">
                <a:solidFill>
                  <a:schemeClr val="tx1"/>
                </a:solidFill>
                <a:latin typeface="Arial" panose="020B0604020202020204" pitchFamily="34" charset="0"/>
                <a:cs typeface="Arial" panose="020B0604020202020204" pitchFamily="34" charset="0"/>
              </a:rPr>
              <a:t>29</a:t>
            </a:r>
          </a:p>
          <a:p>
            <a:pPr algn="ctr"/>
            <a:endParaRPr lang="es-CO" dirty="0">
              <a:solidFill>
                <a:schemeClr val="tx1"/>
              </a:solidFill>
              <a:latin typeface="Arial" panose="020B0604020202020204" pitchFamily="34" charset="0"/>
              <a:cs typeface="Arial" panose="020B0604020202020204" pitchFamily="34" charset="0"/>
            </a:endParaRPr>
          </a:p>
          <a:p>
            <a:pPr algn="ctr"/>
            <a:r>
              <a:rPr lang="es-CO" dirty="0">
                <a:solidFill>
                  <a:schemeClr val="tx1"/>
                </a:solidFill>
                <a:latin typeface="Arial" panose="020B0604020202020204" pitchFamily="34" charset="0"/>
                <a:cs typeface="Arial" panose="020B0604020202020204" pitchFamily="34" charset="0"/>
              </a:rPr>
              <a:t>PQRSD segundo trimestre 2019 </a:t>
            </a:r>
          </a:p>
          <a:p>
            <a:pPr algn="ctr"/>
            <a:endParaRPr lang="es-CO" sz="2000" dirty="0">
              <a:solidFill>
                <a:schemeClr val="tx1"/>
              </a:solidFill>
              <a:latin typeface="Arial" panose="020B0604020202020204" pitchFamily="34" charset="0"/>
              <a:cs typeface="Arial" panose="020B0604020202020204" pitchFamily="34" charset="0"/>
            </a:endParaRPr>
          </a:p>
          <a:p>
            <a:pPr algn="ctr"/>
            <a:r>
              <a:rPr lang="es-CO" sz="2000" dirty="0">
                <a:solidFill>
                  <a:schemeClr val="tx1"/>
                </a:solidFill>
                <a:latin typeface="Arial" panose="020B0604020202020204" pitchFamily="34" charset="0"/>
                <a:cs typeface="Arial" panose="020B0604020202020204" pitchFamily="34" charset="0"/>
              </a:rPr>
              <a:t>19</a:t>
            </a:r>
          </a:p>
        </p:txBody>
      </p:sp>
      <p:sp>
        <p:nvSpPr>
          <p:cNvPr id="6" name="Rectángulo 5">
            <a:extLst>
              <a:ext uri="{FF2B5EF4-FFF2-40B4-BE49-F238E27FC236}">
                <a16:creationId xmlns:a16="http://schemas.microsoft.com/office/drawing/2014/main" id="{A4EB18A8-BF55-1A4D-9C45-9A048BFFF927}"/>
              </a:ext>
            </a:extLst>
          </p:cNvPr>
          <p:cNvSpPr/>
          <p:nvPr/>
        </p:nvSpPr>
        <p:spPr>
          <a:xfrm>
            <a:off x="3048000" y="6469536"/>
            <a:ext cx="8452760" cy="369332"/>
          </a:xfrm>
          <a:prstGeom prst="rect">
            <a:avLst/>
          </a:prstGeom>
        </p:spPr>
        <p:txBody>
          <a:bodyPr wrap="square">
            <a:spAutoFit/>
          </a:bodyPr>
          <a:lstStyle/>
          <a:p>
            <a:pPr algn="r"/>
            <a:r>
              <a:rPr lang="es-ES" sz="1400" b="1" i="1" dirty="0">
                <a:latin typeface="Arial" panose="020B0604020202020204" pitchFamily="34" charset="0"/>
                <a:ea typeface="Calibri" panose="020F0502020204030204" pitchFamily="34" charset="0"/>
                <a:cs typeface="Times New Roman" panose="02020603050405020304" pitchFamily="18" charset="0"/>
              </a:rPr>
              <a:t>Hugo Alberto Parra Galeano Jefe Oficina de Control Interno “RIA” S.A</a:t>
            </a:r>
            <a:r>
              <a:rPr lang="es-ES" b="1" i="1" dirty="0">
                <a:latin typeface="Arial" panose="020B0604020202020204" pitchFamily="34" charset="0"/>
                <a:ea typeface="Calibri" panose="020F0502020204030204" pitchFamily="34" charset="0"/>
                <a:cs typeface="Times New Roman" panose="02020603050405020304" pitchFamily="18" charset="0"/>
              </a:rPr>
              <a:t>.</a:t>
            </a:r>
            <a:endParaRPr lang="es-CO"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8846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018A306-443B-4844-9884-D3E2C3B371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a:extLst>
              <a:ext uri="{FF2B5EF4-FFF2-40B4-BE49-F238E27FC236}">
                <a16:creationId xmlns:a16="http://schemas.microsoft.com/office/drawing/2014/main" id="{3F430D2A-93AA-410C-B1BB-98FEA29907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9A0EF52A-1A39-47D8-AA03-47A1C47BE3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896DE2E2-8696-47C1-8B42-A04B409BCF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17" name="Rectangle 16">
            <a:extLst>
              <a:ext uri="{FF2B5EF4-FFF2-40B4-BE49-F238E27FC236}">
                <a16:creationId xmlns:a16="http://schemas.microsoft.com/office/drawing/2014/main" id="{9DD60C94-0C9C-47B7-BE88-045235ACCC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FCF7016-AC99-433F-B943-24C3736E0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57200"/>
            <a:ext cx="7579574" cy="64361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0">
            <a:extLst>
              <a:ext uri="{FF2B5EF4-FFF2-40B4-BE49-F238E27FC236}">
                <a16:creationId xmlns:a16="http://schemas.microsoft.com/office/drawing/2014/main" id="{A03737D1-A930-4E3E-9160-3CD4AEC72A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9871" y="453642"/>
            <a:ext cx="3615596" cy="645113"/>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2">
            <a:extLst>
              <a:ext uri="{FF2B5EF4-FFF2-40B4-BE49-F238E27FC236}">
                <a16:creationId xmlns:a16="http://schemas.microsoft.com/office/drawing/2014/main" id="{F71CFF33-010E-4E26-A285-83B1829823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5707627"/>
            <a:ext cx="11293913" cy="649224"/>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Rectángulo 7">
            <a:extLst>
              <a:ext uri="{FF2B5EF4-FFF2-40B4-BE49-F238E27FC236}">
                <a16:creationId xmlns:a16="http://schemas.microsoft.com/office/drawing/2014/main" id="{A6EF2648-0EF8-8841-A59D-0CA1D9934B4B}"/>
              </a:ext>
            </a:extLst>
          </p:cNvPr>
          <p:cNvSpPr/>
          <p:nvPr/>
        </p:nvSpPr>
        <p:spPr>
          <a:xfrm>
            <a:off x="549032" y="1224540"/>
            <a:ext cx="11088914" cy="584775"/>
          </a:xfrm>
          <a:prstGeom prst="rect">
            <a:avLst/>
          </a:prstGeom>
        </p:spPr>
        <p:txBody>
          <a:bodyPr wrap="square">
            <a:spAutoFit/>
          </a:bodyPr>
          <a:lstStyle/>
          <a:p>
            <a:pPr algn="ctr"/>
            <a:r>
              <a:rPr lang="es-CO" sz="3200" dirty="0">
                <a:solidFill>
                  <a:srgbClr val="0051BA"/>
                </a:solidFill>
                <a:latin typeface="ArialMT"/>
              </a:rPr>
              <a:t>5. Seguimiento a las respuestas de las PQRSD recibidas </a:t>
            </a:r>
            <a:endParaRPr lang="es-CO" sz="3200" dirty="0">
              <a:effectLst/>
            </a:endParaRPr>
          </a:p>
        </p:txBody>
      </p:sp>
      <p:sp>
        <p:nvSpPr>
          <p:cNvPr id="10" name="Rectángulo 9">
            <a:extLst>
              <a:ext uri="{FF2B5EF4-FFF2-40B4-BE49-F238E27FC236}">
                <a16:creationId xmlns:a16="http://schemas.microsoft.com/office/drawing/2014/main" id="{5EDB48EE-90B0-4F44-9AB1-4AC45B80C863}"/>
              </a:ext>
            </a:extLst>
          </p:cNvPr>
          <p:cNvSpPr/>
          <p:nvPr/>
        </p:nvSpPr>
        <p:spPr>
          <a:xfrm>
            <a:off x="613237" y="2292362"/>
            <a:ext cx="2006563" cy="1694472"/>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dirty="0">
                <a:solidFill>
                  <a:schemeClr val="tx1"/>
                </a:solidFill>
                <a:latin typeface="Arial" panose="020B0604020202020204" pitchFamily="34" charset="0"/>
                <a:cs typeface="Arial" panose="020B0604020202020204" pitchFamily="34" charset="0"/>
              </a:rPr>
              <a:t>19 </a:t>
            </a:r>
          </a:p>
          <a:p>
            <a:pPr algn="ctr"/>
            <a:r>
              <a:rPr lang="es-CO" sz="2000" dirty="0">
                <a:solidFill>
                  <a:schemeClr val="tx1"/>
                </a:solidFill>
                <a:latin typeface="Arial" panose="020B0604020202020204" pitchFamily="34" charset="0"/>
                <a:cs typeface="Arial" panose="020B0604020202020204" pitchFamily="34" charset="0"/>
              </a:rPr>
              <a:t>PQRSD recibidas </a:t>
            </a:r>
          </a:p>
          <a:p>
            <a:pPr algn="ctr"/>
            <a:r>
              <a:rPr lang="es-CO" sz="2000" dirty="0">
                <a:solidFill>
                  <a:schemeClr val="tx1"/>
                </a:solidFill>
                <a:latin typeface="Arial" panose="020B0604020202020204" pitchFamily="34" charset="0"/>
                <a:cs typeface="Arial" panose="020B0604020202020204" pitchFamily="34" charset="0"/>
              </a:rPr>
              <a:t>100%</a:t>
            </a:r>
          </a:p>
        </p:txBody>
      </p:sp>
      <p:sp>
        <p:nvSpPr>
          <p:cNvPr id="12" name="Rectángulo 11">
            <a:extLst>
              <a:ext uri="{FF2B5EF4-FFF2-40B4-BE49-F238E27FC236}">
                <a16:creationId xmlns:a16="http://schemas.microsoft.com/office/drawing/2014/main" id="{41AF040B-47AA-5644-8E10-A9BBBE27A5B9}"/>
              </a:ext>
            </a:extLst>
          </p:cNvPr>
          <p:cNvSpPr/>
          <p:nvPr/>
        </p:nvSpPr>
        <p:spPr>
          <a:xfrm>
            <a:off x="3233038" y="1811479"/>
            <a:ext cx="2006563" cy="1124085"/>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dirty="0">
              <a:solidFill>
                <a:schemeClr val="tx1"/>
              </a:solidFill>
              <a:latin typeface="Arial" panose="020B0604020202020204" pitchFamily="34" charset="0"/>
              <a:cs typeface="Arial" panose="020B0604020202020204" pitchFamily="34" charset="0"/>
            </a:endParaRPr>
          </a:p>
          <a:p>
            <a:pPr algn="ctr"/>
            <a:r>
              <a:rPr lang="es-CO" sz="2000" dirty="0">
                <a:solidFill>
                  <a:schemeClr val="tx1"/>
                </a:solidFill>
                <a:latin typeface="Arial" panose="020B0604020202020204" pitchFamily="34" charset="0"/>
                <a:cs typeface="Arial" panose="020B0604020202020204" pitchFamily="34" charset="0"/>
              </a:rPr>
              <a:t>17</a:t>
            </a:r>
          </a:p>
          <a:p>
            <a:pPr algn="ctr"/>
            <a:r>
              <a:rPr lang="es-CO" sz="2000" dirty="0">
                <a:solidFill>
                  <a:schemeClr val="tx1"/>
                </a:solidFill>
                <a:latin typeface="Arial" panose="020B0604020202020204" pitchFamily="34" charset="0"/>
                <a:cs typeface="Arial" panose="020B0604020202020204" pitchFamily="34" charset="0"/>
              </a:rPr>
              <a:t>Respondidas</a:t>
            </a:r>
          </a:p>
          <a:p>
            <a:pPr algn="ctr"/>
            <a:r>
              <a:rPr lang="es-CO" sz="2000" dirty="0">
                <a:solidFill>
                  <a:schemeClr val="tx1"/>
                </a:solidFill>
                <a:latin typeface="Arial" panose="020B0604020202020204" pitchFamily="34" charset="0"/>
                <a:cs typeface="Arial" panose="020B0604020202020204" pitchFamily="34" charset="0"/>
              </a:rPr>
              <a:t>89 %</a:t>
            </a:r>
          </a:p>
          <a:p>
            <a:pPr algn="ctr"/>
            <a:endParaRPr lang="es-CO" sz="2000" dirty="0">
              <a:solidFill>
                <a:schemeClr val="tx1"/>
              </a:solidFill>
              <a:latin typeface="Arial" panose="020B0604020202020204" pitchFamily="34" charset="0"/>
              <a:cs typeface="Arial" panose="020B0604020202020204" pitchFamily="34" charset="0"/>
            </a:endParaRPr>
          </a:p>
        </p:txBody>
      </p:sp>
      <p:sp>
        <p:nvSpPr>
          <p:cNvPr id="14" name="Rectángulo 13">
            <a:extLst>
              <a:ext uri="{FF2B5EF4-FFF2-40B4-BE49-F238E27FC236}">
                <a16:creationId xmlns:a16="http://schemas.microsoft.com/office/drawing/2014/main" id="{EBD54AC2-24D1-7C49-BA90-3F6FD45A2F18}"/>
              </a:ext>
            </a:extLst>
          </p:cNvPr>
          <p:cNvSpPr/>
          <p:nvPr/>
        </p:nvSpPr>
        <p:spPr>
          <a:xfrm>
            <a:off x="3233037" y="3016724"/>
            <a:ext cx="2006563" cy="124285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dirty="0">
                <a:solidFill>
                  <a:schemeClr val="tx1"/>
                </a:solidFill>
                <a:latin typeface="Arial" panose="020B0604020202020204" pitchFamily="34" charset="0"/>
                <a:cs typeface="Arial" panose="020B0604020202020204" pitchFamily="34" charset="0"/>
              </a:rPr>
              <a:t>2</a:t>
            </a:r>
          </a:p>
          <a:p>
            <a:pPr algn="ctr"/>
            <a:r>
              <a:rPr lang="es-CO" sz="2000" dirty="0">
                <a:solidFill>
                  <a:schemeClr val="tx1"/>
                </a:solidFill>
                <a:latin typeface="Arial" panose="020B0604020202020204" pitchFamily="34" charset="0"/>
                <a:cs typeface="Arial" panose="020B0604020202020204" pitchFamily="34" charset="0"/>
              </a:rPr>
              <a:t>Pendientes por responder</a:t>
            </a:r>
          </a:p>
          <a:p>
            <a:pPr algn="ctr"/>
            <a:r>
              <a:rPr lang="es-CO" sz="2000" dirty="0">
                <a:solidFill>
                  <a:schemeClr val="tx1"/>
                </a:solidFill>
                <a:latin typeface="Arial" panose="020B0604020202020204" pitchFamily="34" charset="0"/>
                <a:cs typeface="Arial" panose="020B0604020202020204" pitchFamily="34" charset="0"/>
              </a:rPr>
              <a:t>11%</a:t>
            </a:r>
          </a:p>
        </p:txBody>
      </p:sp>
      <p:sp>
        <p:nvSpPr>
          <p:cNvPr id="16" name="Rectángulo 15">
            <a:extLst>
              <a:ext uri="{FF2B5EF4-FFF2-40B4-BE49-F238E27FC236}">
                <a16:creationId xmlns:a16="http://schemas.microsoft.com/office/drawing/2014/main" id="{AFB49B4B-5CEE-0D43-9ABD-4727A5D2E97D}"/>
              </a:ext>
            </a:extLst>
          </p:cNvPr>
          <p:cNvSpPr/>
          <p:nvPr/>
        </p:nvSpPr>
        <p:spPr>
          <a:xfrm>
            <a:off x="3233038" y="4324667"/>
            <a:ext cx="2006563" cy="1350301"/>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200" dirty="0">
              <a:solidFill>
                <a:srgbClr val="964705"/>
              </a:solidFill>
              <a:latin typeface="Arial" panose="020B0604020202020204" pitchFamily="34" charset="0"/>
              <a:cs typeface="Arial" panose="020B0604020202020204" pitchFamily="34" charset="0"/>
            </a:endParaRPr>
          </a:p>
          <a:p>
            <a:pPr algn="ctr"/>
            <a:endParaRPr lang="es-CO" sz="1200" dirty="0">
              <a:solidFill>
                <a:srgbClr val="964705"/>
              </a:solidFill>
              <a:latin typeface="Arial" panose="020B0604020202020204" pitchFamily="34" charset="0"/>
              <a:cs typeface="Arial" panose="020B0604020202020204" pitchFamily="34" charset="0"/>
            </a:endParaRPr>
          </a:p>
          <a:p>
            <a:pPr algn="just"/>
            <a:r>
              <a:rPr lang="es-CO" sz="1200" dirty="0">
                <a:solidFill>
                  <a:schemeClr val="tx1"/>
                </a:solidFill>
                <a:latin typeface="Arial" panose="020B0604020202020204" pitchFamily="34" charset="0"/>
                <a:cs typeface="Arial" panose="020B0604020202020204" pitchFamily="34" charset="0"/>
              </a:rPr>
              <a:t>No requieren respuesta los comunicados informativos, los agradecimiento por parte de los grupos de valor y las copias de respuesta emitidas por otras entidades </a:t>
            </a:r>
          </a:p>
          <a:p>
            <a:pPr algn="ctr"/>
            <a:endParaRPr lang="es-CO" dirty="0"/>
          </a:p>
        </p:txBody>
      </p:sp>
      <p:sp>
        <p:nvSpPr>
          <p:cNvPr id="24" name="Rectángulo 23">
            <a:extLst>
              <a:ext uri="{FF2B5EF4-FFF2-40B4-BE49-F238E27FC236}">
                <a16:creationId xmlns:a16="http://schemas.microsoft.com/office/drawing/2014/main" id="{8BD0BFB5-75F9-2044-BED5-99BC9D0BC0C3}"/>
              </a:ext>
            </a:extLst>
          </p:cNvPr>
          <p:cNvSpPr/>
          <p:nvPr/>
        </p:nvSpPr>
        <p:spPr>
          <a:xfrm>
            <a:off x="5961443" y="2190150"/>
            <a:ext cx="1791948" cy="285853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CO" altLang="es-CO" sz="1400" dirty="0">
              <a:solidFill>
                <a:schemeClr val="tx1"/>
              </a:solidFill>
              <a:latin typeface="Arial" panose="020B0604020202020204" pitchFamily="34" charset="0"/>
              <a:cs typeface="Arial" panose="020B0604020202020204" pitchFamily="34" charset="0"/>
            </a:endParaRPr>
          </a:p>
          <a:p>
            <a:pPr algn="just"/>
            <a:r>
              <a:rPr lang="es-CO" altLang="es-CO" sz="1600" dirty="0">
                <a:solidFill>
                  <a:schemeClr val="bg1"/>
                </a:solidFill>
                <a:latin typeface="Arial" panose="020B0604020202020204" pitchFamily="34" charset="0"/>
                <a:cs typeface="Arial" panose="020B0604020202020204" pitchFamily="34" charset="0"/>
              </a:rPr>
              <a:t>A la fecha de corte del presente informe se encuentran pendientes de respuesta 2 peticiones, las cuales serán gestionadas en el siguiente periodo </a:t>
            </a:r>
          </a:p>
          <a:p>
            <a:pPr algn="ctr"/>
            <a:endParaRPr lang="es-CO" dirty="0"/>
          </a:p>
        </p:txBody>
      </p:sp>
      <p:pic>
        <p:nvPicPr>
          <p:cNvPr id="4097" name="Picture 1" descr="page11image2094288">
            <a:extLst>
              <a:ext uri="{FF2B5EF4-FFF2-40B4-BE49-F238E27FC236}">
                <a16:creationId xmlns:a16="http://schemas.microsoft.com/office/drawing/2014/main" id="{360D243C-7425-7347-9325-2C062C76B3A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07346" y="3077787"/>
            <a:ext cx="2288079" cy="2467809"/>
          </a:xfrm>
          <a:prstGeom prst="rect">
            <a:avLst/>
          </a:prstGeom>
          <a:noFill/>
          <a:extLst>
            <a:ext uri="{909E8E84-426E-40DD-AFC4-6F175D3DCCD1}">
              <a14:hiddenFill xmlns:a14="http://schemas.microsoft.com/office/drawing/2010/main">
                <a:solidFill>
                  <a:srgbClr val="FFFFFF"/>
                </a:solidFill>
              </a14:hiddenFill>
            </a:ext>
          </a:extLst>
        </p:spPr>
      </p:pic>
      <p:sp>
        <p:nvSpPr>
          <p:cNvPr id="25" name="Rectángulo 24">
            <a:extLst>
              <a:ext uri="{FF2B5EF4-FFF2-40B4-BE49-F238E27FC236}">
                <a16:creationId xmlns:a16="http://schemas.microsoft.com/office/drawing/2014/main" id="{2B08A38A-D3E3-E94E-972A-70D6A31DC11F}"/>
              </a:ext>
            </a:extLst>
          </p:cNvPr>
          <p:cNvSpPr/>
          <p:nvPr/>
        </p:nvSpPr>
        <p:spPr>
          <a:xfrm>
            <a:off x="8743840" y="2090345"/>
            <a:ext cx="2006562" cy="96412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dirty="0">
              <a:solidFill>
                <a:schemeClr val="tx1"/>
              </a:solidFill>
              <a:latin typeface="Arial" panose="020B0604020202020204" pitchFamily="34" charset="0"/>
              <a:cs typeface="Arial" panose="020B0604020202020204" pitchFamily="34" charset="0"/>
            </a:endParaRPr>
          </a:p>
          <a:p>
            <a:pPr algn="ctr"/>
            <a:r>
              <a:rPr lang="es-CO" sz="2000" dirty="0">
                <a:solidFill>
                  <a:schemeClr val="tx1"/>
                </a:solidFill>
                <a:latin typeface="Arial" panose="020B0604020202020204" pitchFamily="34" charset="0"/>
                <a:cs typeface="Arial" panose="020B0604020202020204" pitchFamily="34" charset="0"/>
              </a:rPr>
              <a:t>Respondidas </a:t>
            </a:r>
          </a:p>
          <a:p>
            <a:pPr algn="ctr"/>
            <a:r>
              <a:rPr lang="es-CO" sz="2000" dirty="0">
                <a:solidFill>
                  <a:schemeClr val="tx1"/>
                </a:solidFill>
                <a:latin typeface="Arial" panose="020B0604020202020204" pitchFamily="34" charset="0"/>
                <a:cs typeface="Arial" panose="020B0604020202020204" pitchFamily="34" charset="0"/>
              </a:rPr>
              <a:t>89%</a:t>
            </a:r>
          </a:p>
          <a:p>
            <a:pPr algn="ctr"/>
            <a:endParaRPr lang="es-CO" sz="2000" dirty="0">
              <a:solidFill>
                <a:schemeClr val="tx1"/>
              </a:solidFill>
              <a:latin typeface="Arial" panose="020B0604020202020204" pitchFamily="34" charset="0"/>
              <a:cs typeface="Arial" panose="020B0604020202020204" pitchFamily="34" charset="0"/>
            </a:endParaRPr>
          </a:p>
        </p:txBody>
      </p:sp>
      <p:cxnSp>
        <p:nvCxnSpPr>
          <p:cNvPr id="27" name="Conector recto 26">
            <a:extLst>
              <a:ext uri="{FF2B5EF4-FFF2-40B4-BE49-F238E27FC236}">
                <a16:creationId xmlns:a16="http://schemas.microsoft.com/office/drawing/2014/main" id="{6E6C9C32-01DE-8F40-A75D-C9C4CFE5C0D8}"/>
              </a:ext>
            </a:extLst>
          </p:cNvPr>
          <p:cNvCxnSpPr>
            <a:cxnSpLocks/>
          </p:cNvCxnSpPr>
          <p:nvPr/>
        </p:nvCxnSpPr>
        <p:spPr>
          <a:xfrm>
            <a:off x="2619800" y="3225631"/>
            <a:ext cx="613237" cy="658919"/>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Conector recto 29">
            <a:extLst>
              <a:ext uri="{FF2B5EF4-FFF2-40B4-BE49-F238E27FC236}">
                <a16:creationId xmlns:a16="http://schemas.microsoft.com/office/drawing/2014/main" id="{1E7DCC3C-C8E9-F04F-B1DA-15F7BEDEEC66}"/>
              </a:ext>
            </a:extLst>
          </p:cNvPr>
          <p:cNvCxnSpPr>
            <a:cxnSpLocks/>
            <a:stCxn id="10" idx="3"/>
            <a:endCxn id="12" idx="1"/>
          </p:cNvCxnSpPr>
          <p:nvPr/>
        </p:nvCxnSpPr>
        <p:spPr>
          <a:xfrm flipV="1">
            <a:off x="2619800" y="2373522"/>
            <a:ext cx="613238" cy="766076"/>
          </a:xfrm>
          <a:prstGeom prst="line">
            <a:avLst/>
          </a:prstGeom>
        </p:spPr>
        <p:style>
          <a:lnRef idx="1">
            <a:schemeClr val="accent1"/>
          </a:lnRef>
          <a:fillRef idx="0">
            <a:schemeClr val="accent1"/>
          </a:fillRef>
          <a:effectRef idx="0">
            <a:schemeClr val="accent1"/>
          </a:effectRef>
          <a:fontRef idx="minor">
            <a:schemeClr val="tx1"/>
          </a:fontRef>
        </p:style>
      </p:cxnSp>
      <p:sp>
        <p:nvSpPr>
          <p:cNvPr id="3" name="Rectangle 4">
            <a:extLst>
              <a:ext uri="{FF2B5EF4-FFF2-40B4-BE49-F238E27FC236}">
                <a16:creationId xmlns:a16="http://schemas.microsoft.com/office/drawing/2014/main" id="{56A1B317-FA59-6546-8A62-0B5BE8437D77}"/>
              </a:ext>
            </a:extLst>
          </p:cNvPr>
          <p:cNvSpPr>
            <a:spLocks noChangeArrowheads="1"/>
          </p:cNvSpPr>
          <p:nvPr/>
        </p:nvSpPr>
        <p:spPr bwMode="auto">
          <a:xfrm>
            <a:off x="0" y="43934"/>
            <a:ext cx="184731" cy="369332"/>
          </a:xfrm>
          <a:prstGeom prst="rect">
            <a:avLst/>
          </a:prstGeom>
          <a:solidFill>
            <a:srgbClr val="DBE8F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CO" altLang="es-CO" sz="1800" b="0" i="0" u="none" strike="noStrike" cap="none" normalizeH="0" baseline="0" dirty="0">
              <a:ln>
                <a:noFill/>
              </a:ln>
              <a:solidFill>
                <a:schemeClr val="tx1"/>
              </a:solidFill>
              <a:effectLst/>
              <a:latin typeface="Arial" panose="020B0604020202020204" pitchFamily="34" charset="0"/>
            </a:endParaRPr>
          </a:p>
        </p:txBody>
      </p:sp>
      <p:sp>
        <p:nvSpPr>
          <p:cNvPr id="2" name="Rectángulo 1">
            <a:extLst>
              <a:ext uri="{FF2B5EF4-FFF2-40B4-BE49-F238E27FC236}">
                <a16:creationId xmlns:a16="http://schemas.microsoft.com/office/drawing/2014/main" id="{85DCE50B-19A9-1242-9676-31E8F4D4CB26}"/>
              </a:ext>
            </a:extLst>
          </p:cNvPr>
          <p:cNvSpPr/>
          <p:nvPr/>
        </p:nvSpPr>
        <p:spPr>
          <a:xfrm>
            <a:off x="3048000" y="6502190"/>
            <a:ext cx="8661400" cy="307777"/>
          </a:xfrm>
          <a:prstGeom prst="rect">
            <a:avLst/>
          </a:prstGeom>
        </p:spPr>
        <p:txBody>
          <a:bodyPr wrap="square">
            <a:spAutoFit/>
          </a:bodyPr>
          <a:lstStyle/>
          <a:p>
            <a:pPr algn="r"/>
            <a:r>
              <a:rPr lang="es-ES" sz="1400" b="1" i="1" dirty="0">
                <a:latin typeface="Arial" panose="020B0604020202020204" pitchFamily="34" charset="0"/>
                <a:ea typeface="Calibri" panose="020F0502020204030204" pitchFamily="34" charset="0"/>
                <a:cs typeface="Times New Roman" panose="02020603050405020304" pitchFamily="18" charset="0"/>
              </a:rPr>
              <a:t>Hugo Alberto Parra Galeano Jefe Oficina de Control Interno “RIA” S.A.</a:t>
            </a:r>
            <a:endParaRPr lang="es-CO"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77137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6BC3B3E6-7C13-654A-85B6-91D0326D1ABB}"/>
              </a:ext>
            </a:extLst>
          </p:cNvPr>
          <p:cNvSpPr/>
          <p:nvPr/>
        </p:nvSpPr>
        <p:spPr>
          <a:xfrm>
            <a:off x="527957" y="795048"/>
            <a:ext cx="11136085" cy="646331"/>
          </a:xfrm>
          <a:prstGeom prst="rect">
            <a:avLst/>
          </a:prstGeom>
        </p:spPr>
        <p:txBody>
          <a:bodyPr wrap="square">
            <a:spAutoFit/>
          </a:bodyPr>
          <a:lstStyle/>
          <a:p>
            <a:pPr algn="ctr"/>
            <a:r>
              <a:rPr lang="es-CO" sz="3600" dirty="0">
                <a:solidFill>
                  <a:schemeClr val="bg1"/>
                </a:solidFill>
                <a:latin typeface="ArialMT"/>
              </a:rPr>
              <a:t>6. Radicados extemporáneos y sin respuesta </a:t>
            </a:r>
            <a:endParaRPr lang="es-CO" sz="3600" dirty="0">
              <a:solidFill>
                <a:schemeClr val="bg1"/>
              </a:solidFill>
              <a:effectLst/>
            </a:endParaRPr>
          </a:p>
        </p:txBody>
      </p:sp>
      <p:sp>
        <p:nvSpPr>
          <p:cNvPr id="4" name="Rectangle 8">
            <a:extLst>
              <a:ext uri="{FF2B5EF4-FFF2-40B4-BE49-F238E27FC236}">
                <a16:creationId xmlns:a16="http://schemas.microsoft.com/office/drawing/2014/main" id="{DF5D2E3E-EC84-9446-ACAF-36578CAE6367}"/>
              </a:ext>
            </a:extLst>
          </p:cNvPr>
          <p:cNvSpPr>
            <a:spLocks noChangeArrowheads="1"/>
          </p:cNvSpPr>
          <p:nvPr/>
        </p:nvSpPr>
        <p:spPr bwMode="auto">
          <a:xfrm>
            <a:off x="7439891" y="288867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O"/>
          </a:p>
        </p:txBody>
      </p:sp>
      <p:sp>
        <p:nvSpPr>
          <p:cNvPr id="5" name="Rectángulo 4">
            <a:extLst>
              <a:ext uri="{FF2B5EF4-FFF2-40B4-BE49-F238E27FC236}">
                <a16:creationId xmlns:a16="http://schemas.microsoft.com/office/drawing/2014/main" id="{AB15CDB2-D46A-2449-8186-75AC3DB549AC}"/>
              </a:ext>
            </a:extLst>
          </p:cNvPr>
          <p:cNvSpPr/>
          <p:nvPr/>
        </p:nvSpPr>
        <p:spPr>
          <a:xfrm>
            <a:off x="708189" y="2119751"/>
            <a:ext cx="5249388" cy="4281047"/>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CO" sz="2000" b="1" dirty="0">
              <a:solidFill>
                <a:schemeClr val="tx1"/>
              </a:solidFill>
              <a:latin typeface="Arial" panose="020B0604020202020204" pitchFamily="34" charset="0"/>
              <a:cs typeface="Arial" panose="020B0604020202020204" pitchFamily="34" charset="0"/>
            </a:endParaRPr>
          </a:p>
          <a:p>
            <a:r>
              <a:rPr lang="es-CO" sz="2000" b="1" dirty="0">
                <a:solidFill>
                  <a:schemeClr val="tx1"/>
                </a:solidFill>
                <a:latin typeface="Arial" panose="020B0604020202020204" pitchFamily="34" charset="0"/>
                <a:cs typeface="Arial" panose="020B0604020202020204" pitchFamily="34" charset="0"/>
              </a:rPr>
              <a:t>Relación de radicados </a:t>
            </a:r>
          </a:p>
          <a:p>
            <a:endParaRPr lang="es-CO" dirty="0"/>
          </a:p>
          <a:p>
            <a:r>
              <a:rPr lang="es-CO" sz="2000" dirty="0">
                <a:solidFill>
                  <a:schemeClr val="tx1"/>
                </a:solidFill>
                <a:latin typeface="Arial" panose="020B0604020202020204" pitchFamily="34" charset="0"/>
                <a:cs typeface="Arial" panose="020B0604020202020204" pitchFamily="34" charset="0"/>
              </a:rPr>
              <a:t>#098 - 03 - 04 - 2020</a:t>
            </a:r>
          </a:p>
          <a:p>
            <a:r>
              <a:rPr lang="es-CO" sz="2000" dirty="0">
                <a:solidFill>
                  <a:schemeClr val="tx1"/>
                </a:solidFill>
                <a:latin typeface="Arial" panose="020B0604020202020204" pitchFamily="34" charset="0"/>
                <a:cs typeface="Arial" panose="020B0604020202020204" pitchFamily="34" charset="0"/>
              </a:rPr>
              <a:t>#105 - 30 - 04 - 2020</a:t>
            </a:r>
          </a:p>
          <a:p>
            <a:r>
              <a:rPr lang="es-CO" sz="2000" dirty="0">
                <a:solidFill>
                  <a:schemeClr val="tx1"/>
                </a:solidFill>
                <a:latin typeface="Arial" panose="020B0604020202020204" pitchFamily="34" charset="0"/>
                <a:cs typeface="Arial" panose="020B0604020202020204" pitchFamily="34" charset="0"/>
              </a:rPr>
              <a:t>#106 - 04 - 05 - 2020</a:t>
            </a:r>
          </a:p>
          <a:p>
            <a:r>
              <a:rPr lang="es-CO" sz="2000" dirty="0">
                <a:solidFill>
                  <a:schemeClr val="tx1"/>
                </a:solidFill>
                <a:latin typeface="Arial" panose="020B0604020202020204" pitchFamily="34" charset="0"/>
                <a:cs typeface="Arial" panose="020B0604020202020204" pitchFamily="34" charset="0"/>
              </a:rPr>
              <a:t>#116 - 09 - 06 - 2020</a:t>
            </a:r>
          </a:p>
          <a:p>
            <a:r>
              <a:rPr lang="es-CO" sz="2000" dirty="0">
                <a:solidFill>
                  <a:schemeClr val="tx1"/>
                </a:solidFill>
                <a:latin typeface="Arial" panose="020B0604020202020204" pitchFamily="34" charset="0"/>
                <a:cs typeface="Arial" panose="020B0604020202020204" pitchFamily="34" charset="0"/>
              </a:rPr>
              <a:t>#118 - 10 - 06 - 2020</a:t>
            </a:r>
          </a:p>
          <a:p>
            <a:r>
              <a:rPr lang="es-CO" sz="2000" dirty="0">
                <a:solidFill>
                  <a:schemeClr val="tx1"/>
                </a:solidFill>
                <a:latin typeface="Arial" panose="020B0604020202020204" pitchFamily="34" charset="0"/>
                <a:cs typeface="Arial" panose="020B0604020202020204" pitchFamily="34" charset="0"/>
              </a:rPr>
              <a:t>#119 - 16 - 06 - 2020</a:t>
            </a:r>
          </a:p>
          <a:p>
            <a:r>
              <a:rPr lang="es-CO" sz="2000" dirty="0">
                <a:solidFill>
                  <a:schemeClr val="tx1"/>
                </a:solidFill>
                <a:latin typeface="Arial" panose="020B0604020202020204" pitchFamily="34" charset="0"/>
                <a:cs typeface="Arial" panose="020B0604020202020204" pitchFamily="34" charset="0"/>
              </a:rPr>
              <a:t>#120 - 16 -06  - 2020</a:t>
            </a:r>
            <a:endParaRPr lang="es-CO" sz="2000" dirty="0">
              <a:latin typeface="Arial" panose="020B0604020202020204" pitchFamily="34" charset="0"/>
              <a:cs typeface="Arial" panose="020B0604020202020204" pitchFamily="34" charset="0"/>
            </a:endParaRPr>
          </a:p>
          <a:p>
            <a:pPr algn="ctr"/>
            <a:r>
              <a:rPr lang="es-CO" dirty="0">
                <a:solidFill>
                  <a:schemeClr val="tx1"/>
                </a:solidFill>
              </a:rPr>
              <a:t> </a:t>
            </a:r>
            <a:r>
              <a:rPr lang="es-CO" sz="2400" dirty="0">
                <a:solidFill>
                  <a:schemeClr val="tx1"/>
                </a:solidFill>
                <a:latin typeface="Arial" panose="020B0604020202020204" pitchFamily="34" charset="0"/>
                <a:cs typeface="Arial" panose="020B0604020202020204" pitchFamily="34" charset="0"/>
              </a:rPr>
              <a:t>7 </a:t>
            </a:r>
            <a:endParaRPr lang="es-CO" sz="2400" dirty="0"/>
          </a:p>
          <a:p>
            <a:pPr algn="ctr"/>
            <a:r>
              <a:rPr lang="es-CO" sz="2400" dirty="0">
                <a:solidFill>
                  <a:schemeClr val="tx1"/>
                </a:solidFill>
                <a:latin typeface="Arial" panose="020B0604020202020204" pitchFamily="34" charset="0"/>
                <a:cs typeface="Arial" panose="020B0604020202020204" pitchFamily="34" charset="0"/>
              </a:rPr>
              <a:t>Radicados con respuesta </a:t>
            </a:r>
          </a:p>
          <a:p>
            <a:pPr algn="ctr"/>
            <a:r>
              <a:rPr lang="es-CO" sz="2400" dirty="0">
                <a:solidFill>
                  <a:schemeClr val="tx1"/>
                </a:solidFill>
                <a:latin typeface="Arial" panose="020B0604020202020204" pitchFamily="34" charset="0"/>
                <a:cs typeface="Arial" panose="020B0604020202020204" pitchFamily="34" charset="0"/>
              </a:rPr>
              <a:t>extemporánea </a:t>
            </a:r>
          </a:p>
          <a:p>
            <a:endParaRPr lang="es-CO" sz="2000" dirty="0">
              <a:solidFill>
                <a:schemeClr val="tx1"/>
              </a:solidFill>
              <a:effectLst/>
              <a:latin typeface="Arial" panose="020B0604020202020204" pitchFamily="34" charset="0"/>
              <a:cs typeface="Arial" panose="020B0604020202020204" pitchFamily="34" charset="0"/>
            </a:endParaRPr>
          </a:p>
          <a:p>
            <a:endParaRPr lang="es-CO" dirty="0">
              <a:solidFill>
                <a:schemeClr val="tx1"/>
              </a:solidFill>
              <a:effectLst/>
            </a:endParaRPr>
          </a:p>
        </p:txBody>
      </p:sp>
      <p:pic>
        <p:nvPicPr>
          <p:cNvPr id="118" name="Imagen 3" descr="page12image1606048">
            <a:extLst>
              <a:ext uri="{FF2B5EF4-FFF2-40B4-BE49-F238E27FC236}">
                <a16:creationId xmlns:a16="http://schemas.microsoft.com/office/drawing/2014/main" id="{377718B3-7171-4545-A015-5659A9DFB74A}"/>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3743449" y="2256692"/>
            <a:ext cx="2159577" cy="1968500"/>
          </a:xfrm>
          <a:prstGeom prst="rect">
            <a:avLst/>
          </a:prstGeom>
          <a:noFill/>
          <a:extLst>
            <a:ext uri="{909E8E84-426E-40DD-AFC4-6F175D3DCCD1}">
              <a14:hiddenFill xmlns:a14="http://schemas.microsoft.com/office/drawing/2010/main">
                <a:solidFill>
                  <a:srgbClr val="FFFFFF"/>
                </a:solidFill>
              </a14:hiddenFill>
            </a:ext>
          </a:extLst>
        </p:spPr>
      </p:pic>
      <p:sp>
        <p:nvSpPr>
          <p:cNvPr id="122" name="Rectángulo 121">
            <a:extLst>
              <a:ext uri="{FF2B5EF4-FFF2-40B4-BE49-F238E27FC236}">
                <a16:creationId xmlns:a16="http://schemas.microsoft.com/office/drawing/2014/main" id="{88F0D92E-0023-D641-9CDA-37F28D21BD47}"/>
              </a:ext>
            </a:extLst>
          </p:cNvPr>
          <p:cNvSpPr/>
          <p:nvPr/>
        </p:nvSpPr>
        <p:spPr>
          <a:xfrm>
            <a:off x="6414654" y="2119751"/>
            <a:ext cx="5249387" cy="4281043"/>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t>                                    </a:t>
            </a:r>
            <a:r>
              <a:rPr lang="es-CO" sz="2000" b="1" dirty="0">
                <a:solidFill>
                  <a:schemeClr val="tx1"/>
                </a:solidFill>
                <a:latin typeface="Arial" panose="020B0604020202020204" pitchFamily="34" charset="0"/>
                <a:cs typeface="Arial" panose="020B0604020202020204" pitchFamily="34" charset="0"/>
              </a:rPr>
              <a:t>Relación de radicados </a:t>
            </a:r>
            <a:endParaRPr lang="es-CO" sz="2000" dirty="0">
              <a:solidFill>
                <a:schemeClr val="tx1"/>
              </a:solidFill>
              <a:latin typeface="Arial" panose="020B0604020202020204" pitchFamily="34" charset="0"/>
              <a:cs typeface="Arial" panose="020B0604020202020204" pitchFamily="34" charset="0"/>
            </a:endParaRPr>
          </a:p>
          <a:p>
            <a:pPr algn="ctr"/>
            <a:r>
              <a:rPr lang="es-CO" sz="2400" dirty="0">
                <a:solidFill>
                  <a:schemeClr val="tx1"/>
                </a:solidFill>
                <a:latin typeface="Arial" panose="020B0604020202020204" pitchFamily="34" charset="0"/>
                <a:cs typeface="Arial" panose="020B0604020202020204" pitchFamily="34" charset="0"/>
              </a:rPr>
              <a:t>       </a:t>
            </a:r>
          </a:p>
          <a:p>
            <a:pPr algn="ctr"/>
            <a:r>
              <a:rPr lang="es-CO" sz="2400" dirty="0">
                <a:solidFill>
                  <a:schemeClr val="tx1"/>
                </a:solidFill>
                <a:latin typeface="Arial" panose="020B0604020202020204" pitchFamily="34" charset="0"/>
                <a:cs typeface="Arial" panose="020B0604020202020204" pitchFamily="34" charset="0"/>
              </a:rPr>
              <a:t>                               #108- 05-05-2020</a:t>
            </a:r>
          </a:p>
          <a:p>
            <a:pPr algn="ctr"/>
            <a:r>
              <a:rPr lang="es-CO" sz="2400" dirty="0">
                <a:solidFill>
                  <a:schemeClr val="tx1"/>
                </a:solidFill>
                <a:latin typeface="Arial" panose="020B0604020202020204" pitchFamily="34" charset="0"/>
                <a:cs typeface="Arial" panose="020B0604020202020204" pitchFamily="34" charset="0"/>
              </a:rPr>
              <a:t>                              #116- 09-06-2020</a:t>
            </a:r>
          </a:p>
          <a:p>
            <a:pPr algn="ctr"/>
            <a:r>
              <a:rPr lang="es-CO" sz="2400" dirty="0">
                <a:solidFill>
                  <a:schemeClr val="tx1"/>
                </a:solidFill>
                <a:latin typeface="Arial" panose="020B0604020202020204" pitchFamily="34" charset="0"/>
                <a:cs typeface="Arial" panose="020B0604020202020204" pitchFamily="34" charset="0"/>
              </a:rPr>
              <a:t>             </a:t>
            </a:r>
          </a:p>
          <a:p>
            <a:pPr algn="ctr"/>
            <a:r>
              <a:rPr lang="es-CO" sz="2400" dirty="0">
                <a:solidFill>
                  <a:schemeClr val="tx1"/>
                </a:solidFill>
                <a:latin typeface="Arial" panose="020B0604020202020204" pitchFamily="34" charset="0"/>
                <a:cs typeface="Arial" panose="020B0604020202020204" pitchFamily="34" charset="0"/>
              </a:rPr>
              <a:t>2</a:t>
            </a:r>
          </a:p>
          <a:p>
            <a:pPr algn="ctr"/>
            <a:r>
              <a:rPr lang="es-CO" dirty="0"/>
              <a:t>(</a:t>
            </a:r>
            <a:r>
              <a:rPr lang="es-CO" sz="2400" dirty="0">
                <a:solidFill>
                  <a:schemeClr val="tx1"/>
                </a:solidFill>
                <a:latin typeface="Arial" panose="020B0604020202020204" pitchFamily="34" charset="0"/>
                <a:cs typeface="Arial" panose="020B0604020202020204" pitchFamily="34" charset="0"/>
              </a:rPr>
              <a:t>Radicados sin respuesta </a:t>
            </a:r>
            <a:endParaRPr lang="es-CO" sz="2400" dirty="0">
              <a:solidFill>
                <a:schemeClr val="tx1"/>
              </a:solidFill>
              <a:effectLst/>
              <a:latin typeface="Arial" panose="020B0604020202020204" pitchFamily="34" charset="0"/>
              <a:cs typeface="Arial" panose="020B0604020202020204" pitchFamily="34" charset="0"/>
            </a:endParaRPr>
          </a:p>
        </p:txBody>
      </p:sp>
      <p:sp>
        <p:nvSpPr>
          <p:cNvPr id="123" name="Rectangle 10">
            <a:extLst>
              <a:ext uri="{FF2B5EF4-FFF2-40B4-BE49-F238E27FC236}">
                <a16:creationId xmlns:a16="http://schemas.microsoft.com/office/drawing/2014/main" id="{AA5ECA6D-2285-7F41-BFB2-1644CAA537F2}"/>
              </a:ext>
            </a:extLst>
          </p:cNvPr>
          <p:cNvSpPr>
            <a:spLocks noChangeArrowheads="1"/>
          </p:cNvSpPr>
          <p:nvPr/>
        </p:nvSpPr>
        <p:spPr bwMode="auto">
          <a:xfrm>
            <a:off x="0" y="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O"/>
          </a:p>
        </p:txBody>
      </p:sp>
      <p:pic>
        <p:nvPicPr>
          <p:cNvPr id="124" name="Imagen 2" descr="page12image1605632">
            <a:extLst>
              <a:ext uri="{FF2B5EF4-FFF2-40B4-BE49-F238E27FC236}">
                <a16:creationId xmlns:a16="http://schemas.microsoft.com/office/drawing/2014/main" id="{9A8B43E6-1603-314C-9F5D-F9E01E05E296}"/>
              </a:ext>
            </a:extLst>
          </p:cNvPr>
          <p:cNvPicPr>
            <a:picLocks noChangeAspect="1" noChangeArrowheads="1"/>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6509905" y="2256692"/>
            <a:ext cx="2195946" cy="1968500"/>
          </a:xfrm>
          <a:prstGeom prst="rect">
            <a:avLst/>
          </a:prstGeom>
          <a:noFill/>
          <a:extLst>
            <a:ext uri="{909E8E84-426E-40DD-AFC4-6F175D3DCCD1}">
              <a14:hiddenFill xmlns:a14="http://schemas.microsoft.com/office/drawing/2010/main">
                <a:solidFill>
                  <a:srgbClr val="FFFFFF"/>
                </a:solidFill>
              </a14:hiddenFill>
            </a:ext>
          </a:extLst>
        </p:spPr>
      </p:pic>
      <p:sp>
        <p:nvSpPr>
          <p:cNvPr id="2" name="Rectángulo 1">
            <a:extLst>
              <a:ext uri="{FF2B5EF4-FFF2-40B4-BE49-F238E27FC236}">
                <a16:creationId xmlns:a16="http://schemas.microsoft.com/office/drawing/2014/main" id="{43B267D0-E0DC-4446-926F-A8A9BDA89965}"/>
              </a:ext>
            </a:extLst>
          </p:cNvPr>
          <p:cNvSpPr/>
          <p:nvPr/>
        </p:nvSpPr>
        <p:spPr>
          <a:xfrm>
            <a:off x="3047999" y="6469534"/>
            <a:ext cx="8616041" cy="307777"/>
          </a:xfrm>
          <a:prstGeom prst="rect">
            <a:avLst/>
          </a:prstGeom>
        </p:spPr>
        <p:txBody>
          <a:bodyPr wrap="square">
            <a:spAutoFit/>
          </a:bodyPr>
          <a:lstStyle/>
          <a:p>
            <a:pPr algn="r"/>
            <a:r>
              <a:rPr lang="es-ES" sz="1400" b="1" i="1" dirty="0">
                <a:latin typeface="Arial" panose="020B0604020202020204" pitchFamily="34" charset="0"/>
                <a:ea typeface="Calibri" panose="020F0502020204030204" pitchFamily="34" charset="0"/>
                <a:cs typeface="Times New Roman" panose="02020603050405020304" pitchFamily="18" charset="0"/>
              </a:rPr>
              <a:t>Hugo Alberto Parra Galeano Jefe Oficina de Control Interno “RIA” S.A.</a:t>
            </a:r>
            <a:endParaRPr lang="es-CO"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67440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6BC3B3E6-7C13-654A-85B6-91D0326D1ABB}"/>
              </a:ext>
            </a:extLst>
          </p:cNvPr>
          <p:cNvSpPr/>
          <p:nvPr/>
        </p:nvSpPr>
        <p:spPr>
          <a:xfrm>
            <a:off x="527957" y="795048"/>
            <a:ext cx="11136085" cy="646331"/>
          </a:xfrm>
          <a:prstGeom prst="rect">
            <a:avLst/>
          </a:prstGeom>
        </p:spPr>
        <p:txBody>
          <a:bodyPr wrap="square">
            <a:spAutoFit/>
          </a:bodyPr>
          <a:lstStyle/>
          <a:p>
            <a:pPr algn="ctr"/>
            <a:r>
              <a:rPr lang="es-CO" sz="3600" dirty="0">
                <a:solidFill>
                  <a:schemeClr val="bg1"/>
                </a:solidFill>
                <a:effectLst/>
                <a:latin typeface="ArialMT"/>
              </a:rPr>
              <a:t>     7.Conclusiones               8.Recomendaciones</a:t>
            </a:r>
            <a:endParaRPr lang="es-CO" sz="3600" dirty="0">
              <a:solidFill>
                <a:schemeClr val="bg1"/>
              </a:solidFill>
              <a:effectLst/>
            </a:endParaRPr>
          </a:p>
        </p:txBody>
      </p:sp>
      <p:sp>
        <p:nvSpPr>
          <p:cNvPr id="4" name="Rectangle 8">
            <a:extLst>
              <a:ext uri="{FF2B5EF4-FFF2-40B4-BE49-F238E27FC236}">
                <a16:creationId xmlns:a16="http://schemas.microsoft.com/office/drawing/2014/main" id="{DF5D2E3E-EC84-9446-ACAF-36578CAE6367}"/>
              </a:ext>
            </a:extLst>
          </p:cNvPr>
          <p:cNvSpPr>
            <a:spLocks noChangeArrowheads="1"/>
          </p:cNvSpPr>
          <p:nvPr/>
        </p:nvSpPr>
        <p:spPr bwMode="auto">
          <a:xfrm>
            <a:off x="7439891" y="288867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O"/>
          </a:p>
        </p:txBody>
      </p:sp>
      <p:sp>
        <p:nvSpPr>
          <p:cNvPr id="123" name="Rectangle 10">
            <a:extLst>
              <a:ext uri="{FF2B5EF4-FFF2-40B4-BE49-F238E27FC236}">
                <a16:creationId xmlns:a16="http://schemas.microsoft.com/office/drawing/2014/main" id="{AA5ECA6D-2285-7F41-BFB2-1644CAA537F2}"/>
              </a:ext>
            </a:extLst>
          </p:cNvPr>
          <p:cNvSpPr>
            <a:spLocks noChangeArrowheads="1"/>
          </p:cNvSpPr>
          <p:nvPr/>
        </p:nvSpPr>
        <p:spPr bwMode="auto">
          <a:xfrm>
            <a:off x="0" y="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O"/>
          </a:p>
        </p:txBody>
      </p:sp>
      <p:sp>
        <p:nvSpPr>
          <p:cNvPr id="10" name="Rectángulo 9">
            <a:extLst>
              <a:ext uri="{FF2B5EF4-FFF2-40B4-BE49-F238E27FC236}">
                <a16:creationId xmlns:a16="http://schemas.microsoft.com/office/drawing/2014/main" id="{9D708144-8A81-4049-BCE6-2BBD9CD81605}"/>
              </a:ext>
            </a:extLst>
          </p:cNvPr>
          <p:cNvSpPr/>
          <p:nvPr/>
        </p:nvSpPr>
        <p:spPr>
          <a:xfrm>
            <a:off x="527957" y="1895552"/>
            <a:ext cx="5429620" cy="488222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CO" dirty="0"/>
          </a:p>
          <a:p>
            <a:endParaRPr lang="es-CO" dirty="0"/>
          </a:p>
          <a:p>
            <a:endParaRPr lang="es-CO" dirty="0"/>
          </a:p>
          <a:p>
            <a:endParaRPr lang="es-CO" dirty="0"/>
          </a:p>
          <a:p>
            <a:endParaRPr lang="es-CO" dirty="0">
              <a:solidFill>
                <a:schemeClr val="tx1"/>
              </a:solidFill>
            </a:endParaRPr>
          </a:p>
          <a:p>
            <a:pPr algn="just"/>
            <a:endParaRPr lang="es-CO" dirty="0">
              <a:solidFill>
                <a:schemeClr val="tx1"/>
              </a:solidFill>
              <a:latin typeface="Arial" panose="020B0604020202020204" pitchFamily="34" charset="0"/>
              <a:cs typeface="Arial" panose="020B0604020202020204" pitchFamily="34" charset="0"/>
            </a:endParaRPr>
          </a:p>
          <a:p>
            <a:pPr algn="just"/>
            <a:endParaRPr lang="es-CO" dirty="0">
              <a:solidFill>
                <a:schemeClr val="tx1"/>
              </a:solidFill>
              <a:latin typeface="Arial" panose="020B0604020202020204" pitchFamily="34" charset="0"/>
              <a:cs typeface="Arial" panose="020B0604020202020204" pitchFamily="34" charset="0"/>
            </a:endParaRPr>
          </a:p>
          <a:p>
            <a:pPr algn="just"/>
            <a:endParaRPr lang="es-CO" dirty="0">
              <a:solidFill>
                <a:schemeClr val="tx1"/>
              </a:solidFill>
              <a:latin typeface="Arial" panose="020B0604020202020204" pitchFamily="34" charset="0"/>
              <a:cs typeface="Arial" panose="020B0604020202020204" pitchFamily="34" charset="0"/>
            </a:endParaRPr>
          </a:p>
          <a:p>
            <a:pPr algn="just"/>
            <a:endParaRPr lang="es-CO" dirty="0">
              <a:solidFill>
                <a:schemeClr val="tx1"/>
              </a:solidFill>
              <a:latin typeface="Arial" panose="020B0604020202020204" pitchFamily="34" charset="0"/>
              <a:cs typeface="Arial" panose="020B0604020202020204" pitchFamily="34" charset="0"/>
            </a:endParaRPr>
          </a:p>
          <a:p>
            <a:pPr algn="just"/>
            <a:endParaRPr lang="es-CO" dirty="0">
              <a:solidFill>
                <a:schemeClr val="tx1"/>
              </a:solidFill>
              <a:latin typeface="Arial" panose="020B0604020202020204" pitchFamily="34" charset="0"/>
              <a:cs typeface="Arial" panose="020B0604020202020204" pitchFamily="34" charset="0"/>
            </a:endParaRPr>
          </a:p>
          <a:p>
            <a:pPr algn="just"/>
            <a:endParaRPr lang="es-CO" dirty="0">
              <a:solidFill>
                <a:schemeClr val="tx1"/>
              </a:solidFill>
              <a:latin typeface="Arial" panose="020B0604020202020204" pitchFamily="34" charset="0"/>
              <a:cs typeface="Arial" panose="020B0604020202020204" pitchFamily="34" charset="0"/>
            </a:endParaRPr>
          </a:p>
          <a:p>
            <a:pPr marL="342900" indent="-342900" algn="just">
              <a:buFont typeface="+mj-lt"/>
              <a:buAutoNum type="arabicPeriod"/>
            </a:pPr>
            <a:endParaRPr lang="es-CO" dirty="0">
              <a:solidFill>
                <a:schemeClr val="tx1"/>
              </a:solidFill>
              <a:latin typeface="Arial" panose="020B0604020202020204" pitchFamily="34" charset="0"/>
              <a:cs typeface="Arial" panose="020B0604020202020204" pitchFamily="34" charset="0"/>
            </a:endParaRPr>
          </a:p>
          <a:p>
            <a:pPr marL="342900" indent="-342900" algn="just">
              <a:buFont typeface="+mj-lt"/>
              <a:buAutoNum type="arabicPeriod"/>
            </a:pPr>
            <a:endParaRPr lang="es-CO" dirty="0">
              <a:solidFill>
                <a:schemeClr val="tx1"/>
              </a:solidFill>
              <a:latin typeface="Arial" panose="020B0604020202020204" pitchFamily="34" charset="0"/>
              <a:cs typeface="Arial" panose="020B0604020202020204" pitchFamily="34" charset="0"/>
            </a:endParaRPr>
          </a:p>
          <a:p>
            <a:pPr marL="342900" indent="-342900" algn="just">
              <a:buFont typeface="+mj-lt"/>
              <a:buAutoNum type="arabicPeriod"/>
            </a:pPr>
            <a:endParaRPr lang="es-CO" dirty="0">
              <a:solidFill>
                <a:schemeClr val="tx1"/>
              </a:solidFill>
              <a:latin typeface="Arial" panose="020B0604020202020204" pitchFamily="34" charset="0"/>
              <a:cs typeface="Arial" panose="020B0604020202020204" pitchFamily="34" charset="0"/>
            </a:endParaRPr>
          </a:p>
          <a:p>
            <a:pPr marL="342900" indent="-342900" algn="just">
              <a:buFont typeface="+mj-lt"/>
              <a:buAutoNum type="arabicPeriod"/>
            </a:pPr>
            <a:r>
              <a:rPr lang="es-CO" dirty="0">
                <a:solidFill>
                  <a:schemeClr val="tx1"/>
                </a:solidFill>
                <a:latin typeface="Arial" panose="020B0604020202020204" pitchFamily="34" charset="0"/>
                <a:cs typeface="Arial" panose="020B0604020202020204" pitchFamily="34" charset="0"/>
              </a:rPr>
              <a:t>Comparando las PQRSD del primer trimestre de 2020, con el segundo trimestre del 2020, disminyo el número de peticiones recibidas pasando de un total de 29 a 19 requerimientos. </a:t>
            </a:r>
          </a:p>
          <a:p>
            <a:pPr marL="342900" indent="-342900" algn="just">
              <a:buFont typeface="+mj-lt"/>
              <a:buAutoNum type="arabicPeriod"/>
            </a:pPr>
            <a:r>
              <a:rPr lang="es-CO" dirty="0">
                <a:solidFill>
                  <a:schemeClr val="tx1"/>
                </a:solidFill>
                <a:latin typeface="Arial" panose="020B0604020202020204" pitchFamily="34" charset="0"/>
                <a:cs typeface="Arial" panose="020B0604020202020204" pitchFamily="34" charset="0"/>
              </a:rPr>
              <a:t>El canal de atención más utilizado por las personas para presentar sus solicitudes es la vía Imail con 18 solicitudes y segundo el escrito con 1 solicitud.</a:t>
            </a:r>
          </a:p>
          <a:p>
            <a:pPr marL="342900" indent="-342900" algn="just">
              <a:buFont typeface="+mj-lt"/>
              <a:buAutoNum type="arabicPeriod"/>
            </a:pPr>
            <a:r>
              <a:rPr lang="es-CO" dirty="0">
                <a:solidFill>
                  <a:schemeClr val="tx1"/>
                </a:solidFill>
                <a:latin typeface="Arial" panose="020B0604020202020204" pitchFamily="34" charset="0"/>
                <a:cs typeface="Arial" panose="020B0604020202020204" pitchFamily="34" charset="0"/>
              </a:rPr>
              <a:t>No se registraron quejas durante el presente  trimestre. </a:t>
            </a:r>
          </a:p>
          <a:p>
            <a:pPr marL="342900" indent="-342900">
              <a:buFont typeface="+mj-lt"/>
              <a:buAutoNum type="arabicPeriod"/>
            </a:pPr>
            <a:r>
              <a:rPr lang="es-CO" dirty="0">
                <a:solidFill>
                  <a:schemeClr val="tx1"/>
                </a:solidFill>
                <a:latin typeface="Arial" panose="020B0604020202020204" pitchFamily="34" charset="0"/>
                <a:cs typeface="Arial" panose="020B0604020202020204" pitchFamily="34" charset="0"/>
              </a:rPr>
              <a:t>No se presentaron denuncias, ni sugerencias. </a:t>
            </a:r>
          </a:p>
          <a:p>
            <a:pPr marL="342900" indent="-342900">
              <a:buFont typeface="+mj-lt"/>
              <a:buAutoNum type="arabicPeriod"/>
            </a:pPr>
            <a:r>
              <a:rPr lang="es-CO" dirty="0">
                <a:solidFill>
                  <a:schemeClr val="tx1"/>
                </a:solidFill>
                <a:latin typeface="Arial" panose="020B0604020202020204" pitchFamily="34" charset="0"/>
                <a:cs typeface="Arial" panose="020B0604020202020204" pitchFamily="34" charset="0"/>
              </a:rPr>
              <a:t> Es de anotar que en el mes de junio solo ingresaron solicitudes hasta el día 16 lo que denota la disminución de solicitudes.</a:t>
            </a:r>
          </a:p>
          <a:p>
            <a:endParaRPr lang="es-CO" sz="2000" dirty="0">
              <a:latin typeface="Calibri" panose="020F0502020204030204" pitchFamily="34" charset="0"/>
              <a:ea typeface="Calibri" panose="020F0502020204030204" pitchFamily="34" charset="0"/>
              <a:cs typeface="Times New Roman" panose="02020603050405020304" pitchFamily="18" charset="0"/>
            </a:endParaRPr>
          </a:p>
          <a:p>
            <a:endParaRPr lang="es-CO" sz="2000" b="1" dirty="0">
              <a:solidFill>
                <a:schemeClr val="tx1"/>
              </a:solidFill>
              <a:latin typeface="Arial" panose="020B0604020202020204" pitchFamily="34" charset="0"/>
              <a:cs typeface="Arial" panose="020B0604020202020204" pitchFamily="34" charset="0"/>
            </a:endParaRPr>
          </a:p>
          <a:p>
            <a:endParaRPr lang="es-CO" sz="2000" dirty="0">
              <a:solidFill>
                <a:schemeClr val="tx1"/>
              </a:solidFill>
              <a:latin typeface="Arial" panose="020B0604020202020204" pitchFamily="34" charset="0"/>
              <a:cs typeface="Arial" panose="020B0604020202020204" pitchFamily="34" charset="0"/>
            </a:endParaRPr>
          </a:p>
          <a:p>
            <a:endParaRPr lang="es-CO" dirty="0"/>
          </a:p>
          <a:p>
            <a:endParaRPr lang="es-CO" dirty="0"/>
          </a:p>
          <a:p>
            <a:endParaRPr lang="es-CO" dirty="0"/>
          </a:p>
          <a:p>
            <a:endParaRPr lang="es-CO" dirty="0"/>
          </a:p>
          <a:p>
            <a:endParaRPr lang="es-CO" dirty="0"/>
          </a:p>
          <a:p>
            <a:endParaRPr lang="es-CO" dirty="0"/>
          </a:p>
          <a:p>
            <a:endParaRPr lang="es-CO" dirty="0"/>
          </a:p>
          <a:p>
            <a:endParaRPr lang="es-CO" dirty="0"/>
          </a:p>
          <a:p>
            <a:endParaRPr lang="es-CO" dirty="0"/>
          </a:p>
          <a:p>
            <a:pPr algn="ctr"/>
            <a:r>
              <a:rPr lang="es-CO" dirty="0">
                <a:solidFill>
                  <a:schemeClr val="tx1"/>
                </a:solidFill>
              </a:rPr>
              <a:t> </a:t>
            </a:r>
            <a:endParaRPr lang="es-CO" sz="2400" dirty="0">
              <a:solidFill>
                <a:schemeClr val="tx1"/>
              </a:solidFill>
              <a:latin typeface="Arial" panose="020B0604020202020204" pitchFamily="34" charset="0"/>
              <a:cs typeface="Arial" panose="020B0604020202020204" pitchFamily="34" charset="0"/>
            </a:endParaRPr>
          </a:p>
          <a:p>
            <a:endParaRPr lang="es-CO" sz="2000" dirty="0">
              <a:solidFill>
                <a:schemeClr val="tx1"/>
              </a:solidFill>
              <a:effectLst/>
              <a:latin typeface="Arial" panose="020B0604020202020204" pitchFamily="34" charset="0"/>
              <a:cs typeface="Arial" panose="020B0604020202020204" pitchFamily="34" charset="0"/>
            </a:endParaRPr>
          </a:p>
          <a:p>
            <a:endParaRPr lang="es-CO" dirty="0">
              <a:solidFill>
                <a:schemeClr val="tx1"/>
              </a:solidFill>
              <a:effectLst/>
            </a:endParaRPr>
          </a:p>
        </p:txBody>
      </p:sp>
      <p:sp>
        <p:nvSpPr>
          <p:cNvPr id="11" name="Rectángulo 10">
            <a:extLst>
              <a:ext uri="{FF2B5EF4-FFF2-40B4-BE49-F238E27FC236}">
                <a16:creationId xmlns:a16="http://schemas.microsoft.com/office/drawing/2014/main" id="{D267F150-A132-7D46-87D8-D31DDD585E98}"/>
              </a:ext>
            </a:extLst>
          </p:cNvPr>
          <p:cNvSpPr/>
          <p:nvPr/>
        </p:nvSpPr>
        <p:spPr>
          <a:xfrm>
            <a:off x="6096000" y="1895553"/>
            <a:ext cx="5631032" cy="488223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CO" dirty="0"/>
          </a:p>
          <a:p>
            <a:endParaRPr lang="es-CO" dirty="0"/>
          </a:p>
          <a:p>
            <a:endParaRPr lang="es-CO" dirty="0"/>
          </a:p>
          <a:p>
            <a:endParaRPr lang="es-CO" dirty="0">
              <a:solidFill>
                <a:schemeClr val="tx1"/>
              </a:solidFill>
              <a:latin typeface="Arial" panose="020B0604020202020204" pitchFamily="34" charset="0"/>
              <a:cs typeface="Arial" panose="020B0604020202020204" pitchFamily="34" charset="0"/>
            </a:endParaRPr>
          </a:p>
          <a:p>
            <a:endParaRPr lang="es-CO" dirty="0">
              <a:solidFill>
                <a:schemeClr val="tx1"/>
              </a:solidFill>
              <a:latin typeface="Arial" panose="020B0604020202020204" pitchFamily="34" charset="0"/>
              <a:cs typeface="Arial" panose="020B0604020202020204" pitchFamily="34" charset="0"/>
            </a:endParaRPr>
          </a:p>
          <a:p>
            <a:pPr marL="342900" indent="-342900" algn="just">
              <a:buAutoNum type="arabicPeriod"/>
            </a:pPr>
            <a:endParaRPr lang="es-CO" dirty="0">
              <a:solidFill>
                <a:schemeClr val="tx1"/>
              </a:solidFill>
              <a:latin typeface="Arial" panose="020B0604020202020204" pitchFamily="34" charset="0"/>
              <a:cs typeface="Arial" panose="020B0604020202020204" pitchFamily="34" charset="0"/>
            </a:endParaRPr>
          </a:p>
          <a:p>
            <a:pPr marL="342900" indent="-342900" algn="just">
              <a:buAutoNum type="arabicPeriod"/>
            </a:pPr>
            <a:endParaRPr lang="es-CO" dirty="0">
              <a:solidFill>
                <a:schemeClr val="tx1"/>
              </a:solidFill>
              <a:latin typeface="Arial" panose="020B0604020202020204" pitchFamily="34" charset="0"/>
              <a:cs typeface="Arial" panose="020B0604020202020204" pitchFamily="34" charset="0"/>
            </a:endParaRPr>
          </a:p>
          <a:p>
            <a:pPr marL="342900" indent="-342900" algn="just">
              <a:buAutoNum type="arabicPeriod"/>
            </a:pPr>
            <a:endParaRPr lang="es-CO" dirty="0">
              <a:solidFill>
                <a:schemeClr val="tx1"/>
              </a:solidFill>
              <a:latin typeface="Arial" panose="020B0604020202020204" pitchFamily="34" charset="0"/>
              <a:cs typeface="Arial" panose="020B0604020202020204" pitchFamily="34" charset="0"/>
            </a:endParaRPr>
          </a:p>
          <a:p>
            <a:pPr marL="342900" indent="-342900" algn="just">
              <a:buAutoNum type="arabicPeriod"/>
            </a:pPr>
            <a:endParaRPr lang="es-CO" dirty="0">
              <a:solidFill>
                <a:schemeClr val="tx1"/>
              </a:solidFill>
              <a:latin typeface="Arial" panose="020B0604020202020204" pitchFamily="34" charset="0"/>
              <a:cs typeface="Arial" panose="020B0604020202020204" pitchFamily="34" charset="0"/>
            </a:endParaRPr>
          </a:p>
          <a:p>
            <a:pPr marL="342900" indent="-342900" algn="just">
              <a:buAutoNum type="arabicPeriod"/>
            </a:pPr>
            <a:endParaRPr lang="es-CO" dirty="0">
              <a:solidFill>
                <a:schemeClr val="tx1"/>
              </a:solidFill>
              <a:latin typeface="Arial" panose="020B0604020202020204" pitchFamily="34" charset="0"/>
              <a:cs typeface="Arial" panose="020B0604020202020204" pitchFamily="34" charset="0"/>
            </a:endParaRPr>
          </a:p>
          <a:p>
            <a:pPr algn="just"/>
            <a:endParaRPr lang="es-CO" dirty="0">
              <a:solidFill>
                <a:schemeClr val="tx1"/>
              </a:solidFill>
              <a:latin typeface="Arial" panose="020B0604020202020204" pitchFamily="34" charset="0"/>
              <a:cs typeface="Arial" panose="020B0604020202020204" pitchFamily="34" charset="0"/>
            </a:endParaRPr>
          </a:p>
          <a:p>
            <a:pPr algn="just"/>
            <a:endParaRPr lang="es-CO" dirty="0">
              <a:solidFill>
                <a:schemeClr val="tx1"/>
              </a:solidFill>
              <a:latin typeface="Arial" panose="020B0604020202020204" pitchFamily="34" charset="0"/>
              <a:cs typeface="Arial" panose="020B0604020202020204" pitchFamily="34" charset="0"/>
            </a:endParaRPr>
          </a:p>
          <a:p>
            <a:pPr algn="just"/>
            <a:endParaRPr lang="es-CO" dirty="0">
              <a:solidFill>
                <a:schemeClr val="tx1"/>
              </a:solidFill>
              <a:latin typeface="Arial" panose="020B0604020202020204" pitchFamily="34" charset="0"/>
              <a:cs typeface="Arial" panose="020B0604020202020204" pitchFamily="34" charset="0"/>
            </a:endParaRPr>
          </a:p>
          <a:p>
            <a:pPr algn="just"/>
            <a:endParaRPr lang="es-CO" dirty="0">
              <a:solidFill>
                <a:schemeClr val="tx1"/>
              </a:solidFill>
              <a:latin typeface="Arial" panose="020B0604020202020204" pitchFamily="34" charset="0"/>
              <a:cs typeface="Arial" panose="020B0604020202020204" pitchFamily="34" charset="0"/>
            </a:endParaRPr>
          </a:p>
          <a:p>
            <a:pPr algn="just"/>
            <a:endParaRPr lang="es-CO" dirty="0">
              <a:solidFill>
                <a:schemeClr val="tx1"/>
              </a:solidFill>
              <a:latin typeface="Arial" panose="020B0604020202020204" pitchFamily="34" charset="0"/>
              <a:cs typeface="Arial" panose="020B0604020202020204" pitchFamily="34" charset="0"/>
            </a:endParaRPr>
          </a:p>
          <a:p>
            <a:pPr algn="just"/>
            <a:endParaRPr lang="es-CO" dirty="0">
              <a:solidFill>
                <a:schemeClr val="tx1"/>
              </a:solidFill>
              <a:latin typeface="Arial" panose="020B0604020202020204" pitchFamily="34" charset="0"/>
              <a:cs typeface="Arial" panose="020B0604020202020204" pitchFamily="34" charset="0"/>
            </a:endParaRPr>
          </a:p>
          <a:p>
            <a:pPr marL="342900" indent="-342900" algn="just">
              <a:buAutoNum type="arabicPeriod"/>
            </a:pPr>
            <a:endParaRPr lang="es-CO" dirty="0">
              <a:solidFill>
                <a:schemeClr val="tx1"/>
              </a:solidFill>
              <a:latin typeface="Arial" panose="020B0604020202020204" pitchFamily="34" charset="0"/>
              <a:cs typeface="Arial" panose="020B0604020202020204" pitchFamily="34" charset="0"/>
            </a:endParaRPr>
          </a:p>
          <a:p>
            <a:pPr marL="342900" indent="-342900" algn="just">
              <a:buAutoNum type="arabicPeriod"/>
            </a:pPr>
            <a:endParaRPr lang="es-CO" dirty="0">
              <a:solidFill>
                <a:schemeClr val="tx1"/>
              </a:solidFill>
              <a:latin typeface="Arial" panose="020B0604020202020204" pitchFamily="34" charset="0"/>
              <a:cs typeface="Arial" panose="020B0604020202020204" pitchFamily="34" charset="0"/>
            </a:endParaRPr>
          </a:p>
          <a:p>
            <a:pPr marL="342900" indent="-342900" algn="just">
              <a:buAutoNum type="arabicPeriod"/>
            </a:pPr>
            <a:endParaRPr lang="es-CO" dirty="0">
              <a:solidFill>
                <a:schemeClr val="tx1"/>
              </a:solidFill>
              <a:latin typeface="Arial" panose="020B0604020202020204" pitchFamily="34" charset="0"/>
              <a:cs typeface="Arial" panose="020B0604020202020204" pitchFamily="34" charset="0"/>
            </a:endParaRPr>
          </a:p>
          <a:p>
            <a:pPr marL="342900" indent="-342900" algn="just">
              <a:buFont typeface="+mj-lt"/>
              <a:buAutoNum type="arabicPeriod"/>
            </a:pPr>
            <a:endParaRPr lang="es-CO" dirty="0">
              <a:solidFill>
                <a:schemeClr val="tx1"/>
              </a:solidFill>
              <a:latin typeface="Arial" panose="020B0604020202020204" pitchFamily="34" charset="0"/>
              <a:cs typeface="Arial" panose="020B0604020202020204" pitchFamily="34" charset="0"/>
            </a:endParaRPr>
          </a:p>
          <a:p>
            <a:pPr algn="ctr"/>
            <a:r>
              <a:rPr lang="es-CO" sz="2000" b="1" dirty="0">
                <a:solidFill>
                  <a:schemeClr val="tx1"/>
                </a:solidFill>
                <a:latin typeface="Arial" panose="020B0604020202020204" pitchFamily="34" charset="0"/>
                <a:cs typeface="Arial" panose="020B0604020202020204" pitchFamily="34" charset="0"/>
              </a:rPr>
              <a:t>Se reiteran las solicitudes del primer informe</a:t>
            </a:r>
          </a:p>
          <a:p>
            <a:pPr marL="342900" indent="-342900" algn="just">
              <a:buFont typeface="+mj-lt"/>
              <a:buAutoNum type="arabicPeriod"/>
            </a:pPr>
            <a:r>
              <a:rPr lang="es-CO" dirty="0">
                <a:solidFill>
                  <a:schemeClr val="tx1"/>
                </a:solidFill>
                <a:latin typeface="Arial" panose="020B0604020202020204" pitchFamily="34" charset="0"/>
                <a:cs typeface="Arial" panose="020B0604020202020204" pitchFamily="34" charset="0"/>
              </a:rPr>
              <a:t>Es necesario establecer un sistema de encuesta que nos muestre la satisfacción de los clientes de “RIA” S.A.</a:t>
            </a:r>
          </a:p>
          <a:p>
            <a:pPr marL="342900" indent="-342900" algn="just">
              <a:buFont typeface="+mj-lt"/>
              <a:buAutoNum type="arabicPeriod"/>
            </a:pPr>
            <a:r>
              <a:rPr lang="es-CO" b="1" dirty="0">
                <a:solidFill>
                  <a:schemeClr val="tx1"/>
                </a:solidFill>
                <a:latin typeface="Arial" panose="020B0604020202020204" pitchFamily="34" charset="0"/>
                <a:cs typeface="Arial" panose="020B0604020202020204" pitchFamily="34" charset="0"/>
              </a:rPr>
              <a:t>Es importante que desde gestión documental se establezca la modalidad de la petición que hace el usuario para poder hacer un buen seguimiento: Derecho de petición, queja, reclamo, denuncia, solicitud de documentos, etc</a:t>
            </a:r>
          </a:p>
          <a:p>
            <a:pPr marL="342900" indent="-342900" algn="just">
              <a:buFont typeface="+mj-lt"/>
              <a:buAutoNum type="arabicPeriod"/>
            </a:pPr>
            <a:r>
              <a:rPr lang="es-CO" dirty="0">
                <a:solidFill>
                  <a:schemeClr val="tx1"/>
                </a:solidFill>
                <a:latin typeface="Arial" panose="020B0604020202020204" pitchFamily="34" charset="0"/>
                <a:cs typeface="Arial" panose="020B0604020202020204" pitchFamily="34" charset="0"/>
              </a:rPr>
              <a:t>En la hoja de excel que se hace seguimiento a estas solicitudes colocar de manera clara el tiempo de respuesta de las mismas.</a:t>
            </a:r>
          </a:p>
          <a:p>
            <a:pPr marL="342900" indent="-342900" algn="just">
              <a:buFont typeface="+mj-lt"/>
              <a:buAutoNum type="arabicPeriod"/>
            </a:pPr>
            <a:r>
              <a:rPr lang="es-CO" dirty="0">
                <a:solidFill>
                  <a:schemeClr val="tx1"/>
                </a:solidFill>
                <a:latin typeface="Arial" panose="020B0604020202020204" pitchFamily="34" charset="0"/>
                <a:cs typeface="Arial" panose="020B0604020202020204" pitchFamily="34" charset="0"/>
              </a:rPr>
              <a:t>A través de la oficina de comunicaciones implementar una campaña de difusión de los medios con que cuenta “RIA” S.A. para la recepción de las PQRSD. </a:t>
            </a:r>
          </a:p>
          <a:p>
            <a:pPr marL="342900" indent="-342900" algn="just">
              <a:buAutoNum type="arabicPeriod"/>
            </a:pPr>
            <a:endParaRPr lang="es-CO" dirty="0">
              <a:solidFill>
                <a:schemeClr val="tx1"/>
              </a:solidFill>
              <a:latin typeface="Arial" panose="020B0604020202020204" pitchFamily="34" charset="0"/>
              <a:cs typeface="Arial" panose="020B0604020202020204" pitchFamily="34" charset="0"/>
            </a:endParaRPr>
          </a:p>
          <a:p>
            <a:endParaRPr lang="es-CO" dirty="0">
              <a:solidFill>
                <a:schemeClr val="tx1"/>
              </a:solidFill>
            </a:endParaRPr>
          </a:p>
          <a:p>
            <a:pPr algn="just"/>
            <a:endParaRPr lang="es-CO" dirty="0">
              <a:solidFill>
                <a:schemeClr val="tx1"/>
              </a:solidFill>
              <a:latin typeface="Arial" panose="020B0604020202020204" pitchFamily="34" charset="0"/>
              <a:cs typeface="Arial" panose="020B0604020202020204" pitchFamily="34" charset="0"/>
            </a:endParaRPr>
          </a:p>
          <a:p>
            <a:pPr algn="just"/>
            <a:endParaRPr lang="es-CO" dirty="0">
              <a:solidFill>
                <a:schemeClr val="tx1"/>
              </a:solidFill>
              <a:latin typeface="Arial" panose="020B0604020202020204" pitchFamily="34" charset="0"/>
              <a:cs typeface="Arial" panose="020B0604020202020204" pitchFamily="34" charset="0"/>
            </a:endParaRPr>
          </a:p>
          <a:p>
            <a:pPr algn="just"/>
            <a:endParaRPr lang="es-CO" dirty="0">
              <a:solidFill>
                <a:schemeClr val="tx1"/>
              </a:solidFill>
              <a:latin typeface="Arial" panose="020B0604020202020204" pitchFamily="34" charset="0"/>
              <a:cs typeface="Arial" panose="020B0604020202020204" pitchFamily="34" charset="0"/>
            </a:endParaRPr>
          </a:p>
          <a:p>
            <a:endParaRPr lang="es-CO" sz="2000" b="1" dirty="0">
              <a:solidFill>
                <a:schemeClr val="tx1"/>
              </a:solidFill>
              <a:latin typeface="Arial" panose="020B0604020202020204" pitchFamily="34" charset="0"/>
              <a:cs typeface="Arial" panose="020B0604020202020204" pitchFamily="34" charset="0"/>
            </a:endParaRPr>
          </a:p>
          <a:p>
            <a:endParaRPr lang="es-CO" sz="2000" dirty="0">
              <a:solidFill>
                <a:schemeClr val="tx1"/>
              </a:solidFill>
              <a:latin typeface="Arial" panose="020B0604020202020204" pitchFamily="34" charset="0"/>
              <a:cs typeface="Arial" panose="020B0604020202020204" pitchFamily="34" charset="0"/>
            </a:endParaRPr>
          </a:p>
          <a:p>
            <a:endParaRPr lang="es-CO" dirty="0"/>
          </a:p>
          <a:p>
            <a:endParaRPr lang="es-CO" dirty="0"/>
          </a:p>
          <a:p>
            <a:endParaRPr lang="es-CO" dirty="0"/>
          </a:p>
          <a:p>
            <a:endParaRPr lang="es-CO" dirty="0"/>
          </a:p>
          <a:p>
            <a:endParaRPr lang="es-CO" dirty="0"/>
          </a:p>
          <a:p>
            <a:endParaRPr lang="es-CO" dirty="0"/>
          </a:p>
          <a:p>
            <a:endParaRPr lang="es-CO" dirty="0"/>
          </a:p>
          <a:p>
            <a:endParaRPr lang="es-CO" dirty="0"/>
          </a:p>
          <a:p>
            <a:endParaRPr lang="es-CO" dirty="0"/>
          </a:p>
          <a:p>
            <a:pPr algn="ctr"/>
            <a:r>
              <a:rPr lang="es-CO" dirty="0">
                <a:solidFill>
                  <a:schemeClr val="tx1"/>
                </a:solidFill>
              </a:rPr>
              <a:t> </a:t>
            </a:r>
            <a:endParaRPr lang="es-CO" sz="2400" dirty="0">
              <a:solidFill>
                <a:schemeClr val="tx1"/>
              </a:solidFill>
              <a:latin typeface="Arial" panose="020B0604020202020204" pitchFamily="34" charset="0"/>
              <a:cs typeface="Arial" panose="020B0604020202020204" pitchFamily="34" charset="0"/>
            </a:endParaRPr>
          </a:p>
          <a:p>
            <a:endParaRPr lang="es-CO" sz="2000" dirty="0">
              <a:solidFill>
                <a:schemeClr val="tx1"/>
              </a:solidFill>
              <a:effectLst/>
              <a:latin typeface="Arial" panose="020B0604020202020204" pitchFamily="34" charset="0"/>
              <a:cs typeface="Arial" panose="020B0604020202020204" pitchFamily="34" charset="0"/>
            </a:endParaRPr>
          </a:p>
          <a:p>
            <a:endParaRPr lang="es-CO" dirty="0">
              <a:solidFill>
                <a:schemeClr val="tx1"/>
              </a:solidFill>
              <a:effectLst/>
            </a:endParaRPr>
          </a:p>
        </p:txBody>
      </p:sp>
      <p:sp>
        <p:nvSpPr>
          <p:cNvPr id="2" name="Rectángulo 1">
            <a:extLst>
              <a:ext uri="{FF2B5EF4-FFF2-40B4-BE49-F238E27FC236}">
                <a16:creationId xmlns:a16="http://schemas.microsoft.com/office/drawing/2014/main" id="{A5FE221A-9DE3-E845-A3F5-8595ADB06B95}"/>
              </a:ext>
            </a:extLst>
          </p:cNvPr>
          <p:cNvSpPr/>
          <p:nvPr/>
        </p:nvSpPr>
        <p:spPr>
          <a:xfrm>
            <a:off x="3048000" y="52383"/>
            <a:ext cx="8679032" cy="307777"/>
          </a:xfrm>
          <a:prstGeom prst="rect">
            <a:avLst/>
          </a:prstGeom>
        </p:spPr>
        <p:txBody>
          <a:bodyPr wrap="square">
            <a:spAutoFit/>
          </a:bodyPr>
          <a:lstStyle/>
          <a:p>
            <a:pPr algn="r"/>
            <a:r>
              <a:rPr lang="es-ES" sz="1400" b="1" i="1" dirty="0">
                <a:latin typeface="Arial" panose="020B0604020202020204" pitchFamily="34" charset="0"/>
                <a:ea typeface="Calibri" panose="020F0502020204030204" pitchFamily="34" charset="0"/>
                <a:cs typeface="Times New Roman" panose="02020603050405020304" pitchFamily="18" charset="0"/>
              </a:rPr>
              <a:t>Hugo Alberto Parra Galeano Jefe Oficina de Control Interno “RIA” S.A.</a:t>
            </a:r>
            <a:endParaRPr lang="es-CO"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93065247"/>
      </p:ext>
    </p:extLst>
  </p:cSld>
  <p:clrMapOvr>
    <a:masterClrMapping/>
  </p:clrMapOvr>
</p:sld>
</file>

<file path=ppt/theme/theme1.xml><?xml version="1.0" encoding="utf-8"?>
<a:theme xmlns:a="http://schemas.openxmlformats.org/drawingml/2006/main" name="Dividendo">
  <a:themeElements>
    <a:clrScheme name="Dividend">
      <a:dk1>
        <a:sysClr val="windowText" lastClr="000000"/>
      </a:dk1>
      <a:lt1>
        <a:sysClr val="window" lastClr="FFFFFF"/>
      </a:lt1>
      <a:dk2>
        <a:srgbClr val="3D3D3D"/>
      </a:dk2>
      <a:lt2>
        <a:srgbClr val="EBEBEB"/>
      </a:lt2>
      <a:accent1>
        <a:srgbClr val="465359"/>
      </a:accent1>
      <a:accent2>
        <a:srgbClr val="ED8428"/>
      </a:accent2>
      <a:accent3>
        <a:srgbClr val="E6C46D"/>
      </a:accent3>
      <a:accent4>
        <a:srgbClr val="969FA7"/>
      </a:accent4>
      <a:accent5>
        <a:srgbClr val="A9C37C"/>
      </a:accent5>
      <a:accent6>
        <a:srgbClr val="5A8071"/>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ppt/theme/theme2.xml><?xml version="1.0" encoding="utf-8"?>
<a:theme xmlns:a="http://schemas.openxmlformats.org/drawingml/2006/main" name="QuickStarter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4">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400</TotalTime>
  <Words>1009</Words>
  <Application>Microsoft Macintosh PowerPoint</Application>
  <PresentationFormat>Panorámica</PresentationFormat>
  <Paragraphs>213</Paragraphs>
  <Slides>8</Slides>
  <Notes>8</Notes>
  <HiddenSlides>0</HiddenSlides>
  <MMClips>0</MMClips>
  <ScaleCrop>false</ScaleCrop>
  <HeadingPairs>
    <vt:vector size="6" baseType="variant">
      <vt:variant>
        <vt:lpstr>Fuentes usadas</vt:lpstr>
      </vt:variant>
      <vt:variant>
        <vt:i4>9</vt:i4>
      </vt:variant>
      <vt:variant>
        <vt:lpstr>Tema</vt:lpstr>
      </vt:variant>
      <vt:variant>
        <vt:i4>2</vt:i4>
      </vt:variant>
      <vt:variant>
        <vt:lpstr>Títulos de diapositiva</vt:lpstr>
      </vt:variant>
      <vt:variant>
        <vt:i4>8</vt:i4>
      </vt:variant>
    </vt:vector>
  </HeadingPairs>
  <TitlesOfParts>
    <vt:vector size="19" baseType="lpstr">
      <vt:lpstr>Arial</vt:lpstr>
      <vt:lpstr>ArialMT</vt:lpstr>
      <vt:lpstr>Calibri</vt:lpstr>
      <vt:lpstr>Gill Sans MT</vt:lpstr>
      <vt:lpstr>Helvetica Neue Light</vt:lpstr>
      <vt:lpstr>Segoe UI</vt:lpstr>
      <vt:lpstr>Segoe UI Light</vt:lpstr>
      <vt:lpstr>Segoe UI Semilight</vt:lpstr>
      <vt:lpstr>Wingdings 2</vt:lpstr>
      <vt:lpstr>Dividendo</vt:lpstr>
      <vt:lpstr>QuickStarter Theme</vt:lpstr>
      <vt:lpstr> Informe unificado de PQRSD  </vt:lpstr>
      <vt:lpstr>   </vt:lpstr>
      <vt:lpstr>            En desarrollo del Plan Anticorrupción y de Atención al Ciudadano 2020 de lA REFORESTADORA INTEGRAL DE ANTIOQUIA  “RIA” S.A. y de conformidad con lo establecido en la Ley 1712 de 2014, «Por medio de la cual se crea la Ley de Transparencia y del Derecho de Acceso a la Información Pública Nacional y se dictan otras disposiciones», se informa que en el portal web DE “RIA”  S.A. SE encuentra disponible la información que hace referencia la mencionada ley, para que los usuarios consulten SUS SOLICITUDES. </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Informe unificado de PQRSD  </dc:title>
  <dc:creator>Hugo Alberto Parra Galeano</dc:creator>
  <cp:lastModifiedBy>Hugo Alberto Parra Galeano</cp:lastModifiedBy>
  <cp:revision>53</cp:revision>
  <dcterms:created xsi:type="dcterms:W3CDTF">2020-09-24T02:07:50Z</dcterms:created>
  <dcterms:modified xsi:type="dcterms:W3CDTF">2020-09-25T21:26:26Z</dcterms:modified>
</cp:coreProperties>
</file>